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Default Extension="jpeg" ContentType="image/jpeg"/>
  <Override PartName="/ppt/slideLayouts/slideLayout3.xml" ContentType="application/vnd.openxmlformats-officedocument.presentationml.slideLayout+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8"/>
  </p:notesMasterIdLst>
  <p:sldIdLst>
    <p:sldId id="256" r:id="rId2"/>
    <p:sldId id="257" r:id="rId3"/>
    <p:sldId id="258" r:id="rId4"/>
    <p:sldId id="259" r:id="rId5"/>
    <p:sldId id="260" r:id="rId6"/>
    <p:sldId id="261" r:id="rId7"/>
    <p:sldId id="267" r:id="rId8"/>
    <p:sldId id="263" r:id="rId9"/>
    <p:sldId id="264" r:id="rId10"/>
    <p:sldId id="265" r:id="rId11"/>
    <p:sldId id="268" r:id="rId12"/>
    <p:sldId id="269" r:id="rId13"/>
    <p:sldId id="270" r:id="rId14"/>
    <p:sldId id="271" r:id="rId15"/>
    <p:sldId id="272" r:id="rId16"/>
    <p:sldId id="273" r:id="rId17"/>
    <p:sldId id="274" r:id="rId18"/>
    <p:sldId id="275" r:id="rId19"/>
    <p:sldId id="276" r:id="rId20"/>
    <p:sldId id="277" r:id="rId21"/>
    <p:sldId id="278" r:id="rId22"/>
    <p:sldId id="279" r:id="rId23"/>
    <p:sldId id="280" r:id="rId24"/>
    <p:sldId id="281" r:id="rId25"/>
    <p:sldId id="282" r:id="rId26"/>
    <p:sldId id="283" r:id="rId27"/>
    <p:sldId id="285" r:id="rId28"/>
    <p:sldId id="286" r:id="rId29"/>
    <p:sldId id="287" r:id="rId30"/>
    <p:sldId id="288" r:id="rId31"/>
    <p:sldId id="289" r:id="rId32"/>
    <p:sldId id="290" r:id="rId33"/>
    <p:sldId id="284" r:id="rId34"/>
    <p:sldId id="291" r:id="rId35"/>
    <p:sldId id="292" r:id="rId36"/>
    <p:sldId id="293" r:id="rId3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53" autoAdjust="0"/>
    <p:restoredTop sz="94607" autoAdjust="0"/>
  </p:normalViewPr>
  <p:slideViewPr>
    <p:cSldViewPr>
      <p:cViewPr varScale="1">
        <p:scale>
          <a:sx n="69" d="100"/>
          <a:sy n="69" d="100"/>
        </p:scale>
        <p:origin x="-1380" y="-102"/>
      </p:cViewPr>
      <p:guideLst>
        <p:guide orient="horz" pos="2160"/>
        <p:guide pos="2880"/>
      </p:guideLst>
    </p:cSldViewPr>
  </p:slideViewPr>
  <p:outlineViewPr>
    <p:cViewPr>
      <p:scale>
        <a:sx n="33" d="100"/>
        <a:sy n="33" d="100"/>
      </p:scale>
      <p:origin x="0" y="13104"/>
    </p:cViewPr>
  </p:outlin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8B1AB49-6D39-4B47-A172-CFD896AC20C4}" type="datetimeFigureOut">
              <a:rPr lang="en-US" smtClean="0"/>
              <a:pPr/>
              <a:t>10/2/2017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225FC0F-B775-415B-968A-C9E3B2196543}"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D225FC0F-B775-415B-968A-C9E3B2196543}" type="slidenum">
              <a:rPr lang="en-US" smtClean="0"/>
              <a:pPr/>
              <a:t>2</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Isosceles Triangle 6"/>
          <p:cNvSpPr/>
          <p:nvPr/>
        </p:nvSpPr>
        <p:spPr>
          <a:xfrm rot="16200000">
            <a:off x="7554353" y="5254283"/>
            <a:ext cx="1892949" cy="1294228"/>
          </a:xfrm>
          <a:prstGeom prst="triangle">
            <a:avLst>
              <a:gd name="adj" fmla="val 51323"/>
            </a:avLst>
          </a:prstGeom>
          <a:gradFill flip="none" rotWithShape="1">
            <a:gsLst>
              <a:gs pos="0">
                <a:schemeClr val="accent1">
                  <a:shade val="30000"/>
                  <a:satMod val="155000"/>
                  <a:alpha val="100000"/>
                </a:schemeClr>
              </a:gs>
              <a:gs pos="60000">
                <a:schemeClr val="accent1">
                  <a:satMod val="160000"/>
                  <a:alpha val="100000"/>
                </a:schemeClr>
              </a:gs>
              <a:gs pos="100000">
                <a:schemeClr val="accent1">
                  <a:tint val="70000"/>
                  <a:satMod val="200000"/>
                  <a:alpha val="100000"/>
                </a:schemeClr>
              </a:gs>
            </a:gsLst>
            <a:lin ang="15500000" scaled="1"/>
            <a:tileRect/>
          </a:gra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Title 7"/>
          <p:cNvSpPr>
            <a:spLocks noGrp="1"/>
          </p:cNvSpPr>
          <p:nvPr>
            <p:ph type="ctrTitle"/>
          </p:nvPr>
        </p:nvSpPr>
        <p:spPr>
          <a:xfrm>
            <a:off x="540544" y="776288"/>
            <a:ext cx="8062912" cy="1470025"/>
          </a:xfrm>
        </p:spPr>
        <p:txBody>
          <a:bodyPr anchor="b">
            <a:normAutofit/>
          </a:bodyPr>
          <a:lstStyle>
            <a:lvl1pPr algn="r">
              <a:defRPr sz="4400"/>
            </a:lvl1pPr>
          </a:lstStyle>
          <a:p>
            <a:r>
              <a:rPr kumimoji="0" lang="en-US" smtClean="0"/>
              <a:t>Click to edit Master title style</a:t>
            </a:r>
            <a:endParaRPr kumimoji="0" lang="en-US"/>
          </a:p>
        </p:txBody>
      </p:sp>
      <p:sp>
        <p:nvSpPr>
          <p:cNvPr id="9" name="Subtitle 8"/>
          <p:cNvSpPr>
            <a:spLocks noGrp="1"/>
          </p:cNvSpPr>
          <p:nvPr>
            <p:ph type="subTitle" idx="1"/>
          </p:nvPr>
        </p:nvSpPr>
        <p:spPr>
          <a:xfrm>
            <a:off x="540544" y="2250280"/>
            <a:ext cx="8062912" cy="1752600"/>
          </a:xfrm>
        </p:spPr>
        <p:txBody>
          <a:bodyPr/>
          <a:lstStyle>
            <a:lvl1pPr marL="0" marR="36576" indent="0" algn="r">
              <a:spcBef>
                <a:spcPts val="0"/>
              </a:spcBef>
              <a:buNone/>
              <a:defRPr>
                <a:ln>
                  <a:solidFill>
                    <a:schemeClr val="bg2"/>
                  </a:solidFill>
                </a:ln>
                <a:solidFill>
                  <a:schemeClr val="tx1">
                    <a:tint val="75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28" name="Date Placeholder 27"/>
          <p:cNvSpPr>
            <a:spLocks noGrp="1"/>
          </p:cNvSpPr>
          <p:nvPr>
            <p:ph type="dt" sz="half" idx="10"/>
          </p:nvPr>
        </p:nvSpPr>
        <p:spPr>
          <a:xfrm>
            <a:off x="1371600" y="6012656"/>
            <a:ext cx="5791200" cy="365125"/>
          </a:xfrm>
        </p:spPr>
        <p:txBody>
          <a:bodyPr tIns="0" bIns="0" anchor="t"/>
          <a:lstStyle>
            <a:lvl1pPr algn="r">
              <a:defRPr sz="1000"/>
            </a:lvl1pPr>
          </a:lstStyle>
          <a:p>
            <a:fld id="{AE3B097E-FE84-47C7-BC40-F2B140F3313D}" type="datetimeFigureOut">
              <a:rPr lang="en-US" smtClean="0"/>
              <a:pPr/>
              <a:t>10/2/2017</a:t>
            </a:fld>
            <a:endParaRPr lang="en-US"/>
          </a:p>
        </p:txBody>
      </p:sp>
      <p:sp>
        <p:nvSpPr>
          <p:cNvPr id="17" name="Footer Placeholder 16"/>
          <p:cNvSpPr>
            <a:spLocks noGrp="1"/>
          </p:cNvSpPr>
          <p:nvPr>
            <p:ph type="ftr" sz="quarter" idx="11"/>
          </p:nvPr>
        </p:nvSpPr>
        <p:spPr>
          <a:xfrm>
            <a:off x="1371600" y="5650704"/>
            <a:ext cx="5791200" cy="365125"/>
          </a:xfrm>
        </p:spPr>
        <p:txBody>
          <a:bodyPr tIns="0" bIns="0" anchor="b"/>
          <a:lstStyle>
            <a:lvl1pPr algn="r">
              <a:defRPr sz="1100"/>
            </a:lvl1pPr>
          </a:lstStyle>
          <a:p>
            <a:endParaRPr lang="en-US"/>
          </a:p>
        </p:txBody>
      </p:sp>
      <p:sp>
        <p:nvSpPr>
          <p:cNvPr id="29" name="Slide Number Placeholder 28"/>
          <p:cNvSpPr>
            <a:spLocks noGrp="1"/>
          </p:cNvSpPr>
          <p:nvPr>
            <p:ph type="sldNum" sz="quarter" idx="12"/>
          </p:nvPr>
        </p:nvSpPr>
        <p:spPr>
          <a:xfrm>
            <a:off x="8392247" y="5752307"/>
            <a:ext cx="502920" cy="365125"/>
          </a:xfrm>
        </p:spPr>
        <p:txBody>
          <a:bodyPr anchor="ctr"/>
          <a:lstStyle>
            <a:lvl1pPr algn="ctr">
              <a:defRPr sz="1300">
                <a:solidFill>
                  <a:srgbClr val="FFFFFF"/>
                </a:solidFill>
              </a:defRPr>
            </a:lvl1pPr>
          </a:lstStyle>
          <a:p>
            <a:fld id="{A7BB0613-8771-4D3E-B763-F6FDB05A3D2D}"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AE3B097E-FE84-47C7-BC40-F2B140F3313D}" type="datetimeFigureOut">
              <a:rPr lang="en-US" smtClean="0"/>
              <a:pPr/>
              <a:t>10/2/2017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7BB0613-8771-4D3E-B763-F6FDB05A3D2D}"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81800" y="381000"/>
            <a:ext cx="1905000" cy="5486400"/>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381000"/>
            <a:ext cx="6248400" cy="5486400"/>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AE3B097E-FE84-47C7-BC40-F2B140F3313D}" type="datetimeFigureOut">
              <a:rPr lang="en-US" smtClean="0"/>
              <a:pPr/>
              <a:t>10/2/2017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7BB0613-8771-4D3E-B763-F6FDB05A3D2D}"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67494"/>
            <a:ext cx="8229600" cy="1399032"/>
          </a:xfrm>
        </p:spPr>
        <p:txBody>
          <a:bodyPr/>
          <a:lstStyle/>
          <a:p>
            <a:r>
              <a:rPr kumimoji="0" lang="en-US" smtClean="0"/>
              <a:t>Click to edit Master title style</a:t>
            </a:r>
            <a:endParaRPr kumimoji="0" lang="en-US"/>
          </a:p>
        </p:txBody>
      </p:sp>
      <p:sp>
        <p:nvSpPr>
          <p:cNvPr id="3" name="Content Placeholder 2"/>
          <p:cNvSpPr>
            <a:spLocks noGrp="1"/>
          </p:cNvSpPr>
          <p:nvPr>
            <p:ph idx="1"/>
          </p:nvPr>
        </p:nvSpPr>
        <p:spPr>
          <a:xfrm>
            <a:off x="457200" y="1882808"/>
            <a:ext cx="8229600" cy="4572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a:xfrm>
            <a:off x="4791456" y="6480048"/>
            <a:ext cx="2133600" cy="301752"/>
          </a:xfrm>
        </p:spPr>
        <p:txBody>
          <a:bodyPr/>
          <a:lstStyle/>
          <a:p>
            <a:fld id="{AE3B097E-FE84-47C7-BC40-F2B140F3313D}" type="datetimeFigureOut">
              <a:rPr lang="en-US" smtClean="0"/>
              <a:pPr/>
              <a:t>10/2/2017</a:t>
            </a:fld>
            <a:endParaRPr lang="en-US"/>
          </a:p>
        </p:txBody>
      </p:sp>
      <p:sp>
        <p:nvSpPr>
          <p:cNvPr id="5" name="Footer Placeholder 4"/>
          <p:cNvSpPr>
            <a:spLocks noGrp="1"/>
          </p:cNvSpPr>
          <p:nvPr>
            <p:ph type="ftr" sz="quarter" idx="11"/>
          </p:nvPr>
        </p:nvSpPr>
        <p:spPr>
          <a:xfrm>
            <a:off x="457200" y="6480969"/>
            <a:ext cx="4260056" cy="300831"/>
          </a:xfrm>
        </p:spPr>
        <p:txBody>
          <a:bodyPr/>
          <a:lstStyle/>
          <a:p>
            <a:endParaRPr lang="en-US"/>
          </a:p>
        </p:txBody>
      </p:sp>
      <p:sp>
        <p:nvSpPr>
          <p:cNvPr id="6" name="Slide Number Placeholder 5"/>
          <p:cNvSpPr>
            <a:spLocks noGrp="1"/>
          </p:cNvSpPr>
          <p:nvPr>
            <p:ph type="sldNum" sz="quarter" idx="12"/>
          </p:nvPr>
        </p:nvSpPr>
        <p:spPr/>
        <p:txBody>
          <a:bodyPr/>
          <a:lstStyle/>
          <a:p>
            <a:fld id="{A7BB0613-8771-4D3E-B763-F6FDB05A3D2D}"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2">
        <a:schemeClr val="bg1"/>
      </p:bgRef>
    </p:bg>
    <p:spTree>
      <p:nvGrpSpPr>
        <p:cNvPr id="1" name=""/>
        <p:cNvGrpSpPr/>
        <p:nvPr/>
      </p:nvGrpSpPr>
      <p:grpSpPr>
        <a:xfrm>
          <a:off x="0" y="0"/>
          <a:ext cx="0" cy="0"/>
          <a:chOff x="0" y="0"/>
          <a:chExt cx="0" cy="0"/>
        </a:xfrm>
      </p:grpSpPr>
      <p:sp>
        <p:nvSpPr>
          <p:cNvPr id="9" name="Right Triangle 8"/>
          <p:cNvSpPr/>
          <p:nvPr/>
        </p:nvSpPr>
        <p:spPr>
          <a:xfrm flipV="1">
            <a:off x="7034" y="7034"/>
            <a:ext cx="9129932" cy="6836899"/>
          </a:xfrm>
          <a:prstGeom prst="rtTriangle">
            <a:avLst/>
          </a:prstGeom>
          <a:gradFill flip="none" rotWithShape="1">
            <a:gsLst>
              <a:gs pos="0">
                <a:schemeClr val="tx2">
                  <a:alpha val="10000"/>
                </a:schemeClr>
              </a:gs>
              <a:gs pos="70000">
                <a:schemeClr val="tx2">
                  <a:alpha val="8000"/>
                </a:schemeClr>
              </a:gs>
              <a:gs pos="100000">
                <a:schemeClr val="tx2">
                  <a:alpha val="1000"/>
                </a:schemeClr>
              </a:gs>
            </a:gsLst>
            <a:lin ang="8000000" scaled="1"/>
            <a:tileRect/>
          </a:gra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algn="ctr" defTabSz="914400" rtl="0" eaLnBrk="1" latinLnBrk="0" hangingPunct="1"/>
            <a:endParaRPr kumimoji="0" lang="en-US" sz="1800" kern="1200">
              <a:solidFill>
                <a:schemeClr val="lt1"/>
              </a:solidFill>
              <a:latin typeface="+mn-lt"/>
              <a:ea typeface="+mn-ea"/>
              <a:cs typeface="+mn-cs"/>
            </a:endParaRPr>
          </a:p>
        </p:txBody>
      </p:sp>
      <p:sp>
        <p:nvSpPr>
          <p:cNvPr id="8" name="Isosceles Triangle 7"/>
          <p:cNvSpPr/>
          <p:nvPr/>
        </p:nvSpPr>
        <p:spPr>
          <a:xfrm rot="5400000" flipV="1">
            <a:off x="7554353" y="309490"/>
            <a:ext cx="1892949" cy="1294228"/>
          </a:xfrm>
          <a:prstGeom prst="triangle">
            <a:avLst>
              <a:gd name="adj" fmla="val 51323"/>
            </a:avLst>
          </a:prstGeom>
          <a:gradFill flip="none" rotWithShape="1">
            <a:gsLst>
              <a:gs pos="0">
                <a:schemeClr val="accent1">
                  <a:shade val="30000"/>
                  <a:satMod val="155000"/>
                  <a:alpha val="100000"/>
                </a:schemeClr>
              </a:gs>
              <a:gs pos="60000">
                <a:schemeClr val="accent1">
                  <a:satMod val="160000"/>
                  <a:alpha val="100000"/>
                </a:schemeClr>
              </a:gs>
              <a:gs pos="100000">
                <a:schemeClr val="accent1">
                  <a:tint val="70000"/>
                  <a:satMod val="200000"/>
                  <a:alpha val="100000"/>
                </a:schemeClr>
              </a:gs>
            </a:gsLst>
            <a:lin ang="15500000" scaled="1"/>
            <a:tileRect/>
          </a:gra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4" name="Date Placeholder 3"/>
          <p:cNvSpPr>
            <a:spLocks noGrp="1"/>
          </p:cNvSpPr>
          <p:nvPr>
            <p:ph type="dt" sz="half" idx="10"/>
          </p:nvPr>
        </p:nvSpPr>
        <p:spPr>
          <a:xfrm>
            <a:off x="6955632" y="6477000"/>
            <a:ext cx="2133600" cy="304800"/>
          </a:xfrm>
        </p:spPr>
        <p:txBody>
          <a:bodyPr/>
          <a:lstStyle/>
          <a:p>
            <a:fld id="{AE3B097E-FE84-47C7-BC40-F2B140F3313D}" type="datetimeFigureOut">
              <a:rPr lang="en-US" smtClean="0"/>
              <a:pPr/>
              <a:t>10/2/2017</a:t>
            </a:fld>
            <a:endParaRPr lang="en-US"/>
          </a:p>
        </p:txBody>
      </p:sp>
      <p:sp>
        <p:nvSpPr>
          <p:cNvPr id="5" name="Footer Placeholder 4"/>
          <p:cNvSpPr>
            <a:spLocks noGrp="1"/>
          </p:cNvSpPr>
          <p:nvPr>
            <p:ph type="ftr" sz="quarter" idx="11"/>
          </p:nvPr>
        </p:nvSpPr>
        <p:spPr>
          <a:xfrm>
            <a:off x="2619376" y="6480969"/>
            <a:ext cx="4260056" cy="300831"/>
          </a:xfrm>
        </p:spPr>
        <p:txBody>
          <a:bodyPr/>
          <a:lstStyle/>
          <a:p>
            <a:endParaRPr lang="en-US"/>
          </a:p>
        </p:txBody>
      </p:sp>
      <p:sp>
        <p:nvSpPr>
          <p:cNvPr id="6" name="Slide Number Placeholder 5"/>
          <p:cNvSpPr>
            <a:spLocks noGrp="1"/>
          </p:cNvSpPr>
          <p:nvPr>
            <p:ph type="sldNum" sz="quarter" idx="12"/>
          </p:nvPr>
        </p:nvSpPr>
        <p:spPr>
          <a:xfrm>
            <a:off x="8451056" y="809624"/>
            <a:ext cx="502920" cy="300831"/>
          </a:xfrm>
        </p:spPr>
        <p:txBody>
          <a:bodyPr/>
          <a:lstStyle/>
          <a:p>
            <a:fld id="{A7BB0613-8771-4D3E-B763-F6FDB05A3D2D}" type="slidenum">
              <a:rPr lang="en-US" smtClean="0"/>
              <a:pPr/>
              <a:t>‹#›</a:t>
            </a:fld>
            <a:endParaRPr lang="en-US"/>
          </a:p>
        </p:txBody>
      </p:sp>
      <p:cxnSp>
        <p:nvCxnSpPr>
          <p:cNvPr id="11" name="Straight Connector 10"/>
          <p:cNvCxnSpPr/>
          <p:nvPr/>
        </p:nvCxnSpPr>
        <p:spPr>
          <a:xfrm rot="10800000">
            <a:off x="6468794" y="9381"/>
            <a:ext cx="2672861" cy="1900210"/>
          </a:xfrm>
          <a:prstGeom prst="line">
            <a:avLst/>
          </a:prstGeom>
          <a:noFill/>
          <a:ln w="6000" cap="rnd" cmpd="sng" algn="ctr">
            <a:solidFill>
              <a:schemeClr val="bg2">
                <a:tint val="50000"/>
                <a:satMod val="200000"/>
                <a:alpha val="45000"/>
              </a:scheme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V="1">
            <a:off x="0" y="7034"/>
            <a:ext cx="9136966" cy="6843933"/>
          </a:xfrm>
          <a:prstGeom prst="line">
            <a:avLst/>
          </a:prstGeom>
          <a:noFill/>
          <a:ln w="5000" cap="rnd" cmpd="sng" algn="ctr">
            <a:solidFill>
              <a:schemeClr val="bg2">
                <a:tint val="55000"/>
                <a:satMod val="200000"/>
                <a:alpha val="3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381000" y="271464"/>
            <a:ext cx="7239000" cy="1362075"/>
          </a:xfrm>
        </p:spPr>
        <p:txBody>
          <a:bodyPr anchor="ctr"/>
          <a:lstStyle>
            <a:lvl1pPr marL="0" algn="l">
              <a:buNone/>
              <a:defRPr sz="3600" b="1" cap="none" baseline="0"/>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381000" y="1633536"/>
            <a:ext cx="3886200" cy="2286000"/>
          </a:xfrm>
        </p:spPr>
        <p:txBody>
          <a:bodyPr anchor="t"/>
          <a:lstStyle>
            <a:lvl1pPr marL="54864" indent="0" algn="l">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lgn="l">
              <a:defRPr/>
            </a:lvl1pPr>
          </a:lstStyle>
          <a:p>
            <a:r>
              <a:rPr kumimoji="0" lang="en-US" smtClean="0"/>
              <a:t>Click to edit Master title style</a:t>
            </a:r>
            <a:endParaRPr kumimoji="0" lang="en-US"/>
          </a:p>
        </p:txBody>
      </p:sp>
      <p:sp>
        <p:nvSpPr>
          <p:cNvPr id="3" name="Content Placeholder 2"/>
          <p:cNvSpPr>
            <a:spLocks noGrp="1"/>
          </p:cNvSpPr>
          <p:nvPr>
            <p:ph sz="half" idx="1"/>
          </p:nvPr>
        </p:nvSpPr>
        <p:spPr>
          <a:xfrm>
            <a:off x="457200" y="1722437"/>
            <a:ext cx="4038600" cy="4525963"/>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648200" y="1722437"/>
            <a:ext cx="4038600" cy="4525963"/>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a:xfrm>
            <a:off x="4791456" y="6480969"/>
            <a:ext cx="2133600" cy="301752"/>
          </a:xfrm>
        </p:spPr>
        <p:txBody>
          <a:bodyPr/>
          <a:lstStyle/>
          <a:p>
            <a:fld id="{AE3B097E-FE84-47C7-BC40-F2B140F3313D}" type="datetimeFigureOut">
              <a:rPr lang="en-US" smtClean="0"/>
              <a:pPr/>
              <a:t>10/2/2017</a:t>
            </a:fld>
            <a:endParaRPr lang="en-US"/>
          </a:p>
        </p:txBody>
      </p:sp>
      <p:sp>
        <p:nvSpPr>
          <p:cNvPr id="6" name="Footer Placeholder 5"/>
          <p:cNvSpPr>
            <a:spLocks noGrp="1"/>
          </p:cNvSpPr>
          <p:nvPr>
            <p:ph type="ftr" sz="quarter" idx="11"/>
          </p:nvPr>
        </p:nvSpPr>
        <p:spPr>
          <a:xfrm>
            <a:off x="457200" y="6480969"/>
            <a:ext cx="4260056" cy="301752"/>
          </a:xfrm>
        </p:spPr>
        <p:txBody>
          <a:bodyPr/>
          <a:lstStyle/>
          <a:p>
            <a:endParaRPr lang="en-US"/>
          </a:p>
        </p:txBody>
      </p:sp>
      <p:sp>
        <p:nvSpPr>
          <p:cNvPr id="7" name="Slide Number Placeholder 6"/>
          <p:cNvSpPr>
            <a:spLocks noGrp="1"/>
          </p:cNvSpPr>
          <p:nvPr>
            <p:ph type="sldNum" sz="quarter" idx="12"/>
          </p:nvPr>
        </p:nvSpPr>
        <p:spPr>
          <a:xfrm>
            <a:off x="7589520" y="6480969"/>
            <a:ext cx="502920" cy="301752"/>
          </a:xfrm>
        </p:spPr>
        <p:txBody>
          <a:bodyPr/>
          <a:lstStyle/>
          <a:p>
            <a:fld id="{A7BB0613-8771-4D3E-B763-F6FDB05A3D2D}"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48198" y="290732"/>
            <a:ext cx="1066800" cy="6153912"/>
          </a:xfrm>
        </p:spPr>
        <p:txBody>
          <a:bodyPr vert="vert270" anchor="b"/>
          <a:lstStyle>
            <a:lvl1pPr marL="0" algn="ctr">
              <a:defRPr sz="3300" b="1">
                <a:ln w="6350">
                  <a:solidFill>
                    <a:schemeClr val="tx1"/>
                  </a:solidFill>
                </a:ln>
                <a:solidFill>
                  <a:schemeClr val="tx1"/>
                </a:solidFill>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1365006" y="290732"/>
            <a:ext cx="581024" cy="3017520"/>
          </a:xfrm>
          <a:solidFill>
            <a:schemeClr val="bg1"/>
          </a:solidFill>
          <a:ln w="12700">
            <a:noFill/>
          </a:ln>
        </p:spPr>
        <p:txBody>
          <a:bodyPr vert="vert270" anchor="ctr"/>
          <a:lstStyle>
            <a:lvl1pPr marL="0" indent="0" algn="ctr">
              <a:buNone/>
              <a:defRPr sz="1600" b="0">
                <a:solidFill>
                  <a:schemeClr val="tx1"/>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1365006" y="3427124"/>
            <a:ext cx="581024" cy="3017520"/>
          </a:xfrm>
          <a:solidFill>
            <a:schemeClr val="bg1"/>
          </a:solidFill>
          <a:ln w="12700">
            <a:noFill/>
          </a:ln>
        </p:spPr>
        <p:txBody>
          <a:bodyPr vert="vert270" anchor="ctr"/>
          <a:lstStyle>
            <a:lvl1pPr marL="0" indent="0" algn="ctr">
              <a:buNone/>
              <a:defRPr sz="1600" b="0">
                <a:solidFill>
                  <a:schemeClr val="tx1"/>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2022230" y="290732"/>
            <a:ext cx="6858000" cy="3017520"/>
          </a:xfrm>
        </p:spPr>
        <p:txBody>
          <a:bodyPr/>
          <a:lstStyle>
            <a:lvl1pPr algn="l">
              <a:defRPr sz="2400"/>
            </a:lvl1pPr>
            <a:lvl2pPr algn="l">
              <a:defRPr sz="2000"/>
            </a:lvl2pPr>
            <a:lvl3pPr algn="l">
              <a:defRPr sz="1800"/>
            </a:lvl3pPr>
            <a:lvl4pPr algn="l">
              <a:defRPr sz="1600"/>
            </a:lvl4pPr>
            <a:lvl5pPr algn="l">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2022230" y="3427124"/>
            <a:ext cx="6858000" cy="3017520"/>
          </a:xfrm>
        </p:spPr>
        <p:txBody>
          <a:bodyPr/>
          <a:lstStyle>
            <a:lvl1pPr>
              <a:defRPr sz="24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a:xfrm>
            <a:off x="4791456" y="6480969"/>
            <a:ext cx="2130552" cy="301752"/>
          </a:xfrm>
        </p:spPr>
        <p:txBody>
          <a:bodyPr/>
          <a:lstStyle/>
          <a:p>
            <a:fld id="{AE3B097E-FE84-47C7-BC40-F2B140F3313D}" type="datetimeFigureOut">
              <a:rPr lang="en-US" smtClean="0"/>
              <a:pPr/>
              <a:t>10/2/2017</a:t>
            </a:fld>
            <a:endParaRPr lang="en-US"/>
          </a:p>
        </p:txBody>
      </p:sp>
      <p:sp>
        <p:nvSpPr>
          <p:cNvPr id="8" name="Footer Placeholder 7"/>
          <p:cNvSpPr>
            <a:spLocks noGrp="1"/>
          </p:cNvSpPr>
          <p:nvPr>
            <p:ph type="ftr" sz="quarter" idx="11"/>
          </p:nvPr>
        </p:nvSpPr>
        <p:spPr>
          <a:xfrm>
            <a:off x="457200" y="6480969"/>
            <a:ext cx="4261104" cy="301752"/>
          </a:xfrm>
        </p:spPr>
        <p:txBody>
          <a:bodyPr/>
          <a:lstStyle/>
          <a:p>
            <a:endParaRPr lang="en-US"/>
          </a:p>
        </p:txBody>
      </p:sp>
      <p:sp>
        <p:nvSpPr>
          <p:cNvPr id="9" name="Slide Number Placeholder 8"/>
          <p:cNvSpPr>
            <a:spLocks noGrp="1"/>
          </p:cNvSpPr>
          <p:nvPr>
            <p:ph type="sldNum" sz="quarter" idx="12"/>
          </p:nvPr>
        </p:nvSpPr>
        <p:spPr>
          <a:xfrm>
            <a:off x="7589520" y="6483096"/>
            <a:ext cx="502920" cy="301752"/>
          </a:xfrm>
        </p:spPr>
        <p:txBody>
          <a:bodyPr/>
          <a:lstStyle>
            <a:lvl1pPr algn="ctr">
              <a:defRPr/>
            </a:lvl1pPr>
          </a:lstStyle>
          <a:p>
            <a:fld id="{A7BB0613-8771-4D3E-B763-F6FDB05A3D2D}"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a:lvl1pP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fld id="{AE3B097E-FE84-47C7-BC40-F2B140F3313D}" type="datetimeFigureOut">
              <a:rPr lang="en-US" smtClean="0"/>
              <a:pPr/>
              <a:t>10/2/2017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7BB0613-8771-4D3E-B763-F6FDB05A3D2D}"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791456" y="6480969"/>
            <a:ext cx="2133600" cy="301752"/>
          </a:xfrm>
        </p:spPr>
        <p:txBody>
          <a:bodyPr/>
          <a:lstStyle/>
          <a:p>
            <a:fld id="{AE3B097E-FE84-47C7-BC40-F2B140F3313D}" type="datetimeFigureOut">
              <a:rPr lang="en-US" smtClean="0"/>
              <a:pPr/>
              <a:t>10/2/2017</a:t>
            </a:fld>
            <a:endParaRPr lang="en-US"/>
          </a:p>
        </p:txBody>
      </p:sp>
      <p:sp>
        <p:nvSpPr>
          <p:cNvPr id="3" name="Footer Placeholder 2"/>
          <p:cNvSpPr>
            <a:spLocks noGrp="1"/>
          </p:cNvSpPr>
          <p:nvPr>
            <p:ph type="ftr" sz="quarter" idx="11"/>
          </p:nvPr>
        </p:nvSpPr>
        <p:spPr>
          <a:xfrm>
            <a:off x="457200" y="6481890"/>
            <a:ext cx="4260056" cy="300831"/>
          </a:xfrm>
        </p:spPr>
        <p:txBody>
          <a:bodyPr/>
          <a:lstStyle/>
          <a:p>
            <a:endParaRPr lang="en-US"/>
          </a:p>
        </p:txBody>
      </p:sp>
      <p:sp>
        <p:nvSpPr>
          <p:cNvPr id="4" name="Slide Number Placeholder 3"/>
          <p:cNvSpPr>
            <a:spLocks noGrp="1"/>
          </p:cNvSpPr>
          <p:nvPr>
            <p:ph type="sldNum" sz="quarter" idx="12"/>
          </p:nvPr>
        </p:nvSpPr>
        <p:spPr>
          <a:xfrm>
            <a:off x="7589520" y="6480969"/>
            <a:ext cx="502920" cy="301752"/>
          </a:xfrm>
        </p:spPr>
        <p:txBody>
          <a:bodyPr/>
          <a:lstStyle/>
          <a:p>
            <a:fld id="{A7BB0613-8771-4D3E-B763-F6FDB05A3D2D}"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19456" y="367664"/>
            <a:ext cx="914400" cy="5943600"/>
          </a:xfrm>
        </p:spPr>
        <p:txBody>
          <a:bodyPr vert="vert270" anchor="b"/>
          <a:lstStyle>
            <a:lvl1pPr marL="0" marR="18288" algn="r">
              <a:spcBef>
                <a:spcPts val="0"/>
              </a:spcBef>
              <a:buNone/>
              <a:defRPr sz="2900" b="0" cap="all" baseline="0"/>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1135856" y="367664"/>
            <a:ext cx="2438400" cy="5943600"/>
          </a:xfrm>
        </p:spPr>
        <p:txBody>
          <a:bodyPr anchor="t"/>
          <a:lstStyle>
            <a:lvl1pPr marL="0" indent="0">
              <a:spcBef>
                <a:spcPts val="0"/>
              </a:spcBef>
              <a:buNone/>
              <a:defRPr sz="1400"/>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3651250" y="320040"/>
            <a:ext cx="5276088" cy="5989320"/>
          </a:xfrm>
        </p:spPr>
        <p:txBody>
          <a:bodyPr/>
          <a:lstStyle>
            <a:lvl1pPr>
              <a:spcBef>
                <a:spcPts val="0"/>
              </a:spcBef>
              <a:defRPr sz="3000"/>
            </a:lvl1pPr>
            <a:lvl2pPr>
              <a:defRPr sz="2600"/>
            </a:lvl2pPr>
            <a:lvl3pPr>
              <a:defRPr sz="2400"/>
            </a:lvl3pPr>
            <a:lvl4pPr>
              <a:defRPr sz="2000"/>
            </a:lvl4pPr>
            <a:lvl5pPr>
              <a:defRPr sz="20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a:xfrm>
            <a:off x="6278976" y="6556248"/>
            <a:ext cx="2133600" cy="301752"/>
          </a:xfrm>
        </p:spPr>
        <p:txBody>
          <a:bodyPr/>
          <a:lstStyle>
            <a:lvl1pPr>
              <a:defRPr sz="900"/>
            </a:lvl1pPr>
          </a:lstStyle>
          <a:p>
            <a:fld id="{AE3B097E-FE84-47C7-BC40-F2B140F3313D}" type="datetimeFigureOut">
              <a:rPr lang="en-US" smtClean="0"/>
              <a:pPr/>
              <a:t>10/2/2017</a:t>
            </a:fld>
            <a:endParaRPr lang="en-US"/>
          </a:p>
        </p:txBody>
      </p:sp>
      <p:sp>
        <p:nvSpPr>
          <p:cNvPr id="6" name="Footer Placeholder 5"/>
          <p:cNvSpPr>
            <a:spLocks noGrp="1"/>
          </p:cNvSpPr>
          <p:nvPr>
            <p:ph type="ftr" sz="quarter" idx="11"/>
          </p:nvPr>
        </p:nvSpPr>
        <p:spPr>
          <a:xfrm>
            <a:off x="1135856" y="6556248"/>
            <a:ext cx="5143120" cy="301752"/>
          </a:xfrm>
        </p:spPr>
        <p:txBody>
          <a:bodyPr/>
          <a:lstStyle>
            <a:lvl1pPr>
              <a:defRPr sz="900"/>
            </a:lvl1pPr>
          </a:lstStyle>
          <a:p>
            <a:endParaRPr lang="en-US"/>
          </a:p>
        </p:txBody>
      </p:sp>
      <p:sp>
        <p:nvSpPr>
          <p:cNvPr id="7" name="Slide Number Placeholder 6"/>
          <p:cNvSpPr>
            <a:spLocks noGrp="1"/>
          </p:cNvSpPr>
          <p:nvPr>
            <p:ph type="sldNum" sz="quarter" idx="12"/>
          </p:nvPr>
        </p:nvSpPr>
        <p:spPr>
          <a:xfrm>
            <a:off x="8410576" y="6556248"/>
            <a:ext cx="502920" cy="301752"/>
          </a:xfrm>
        </p:spPr>
        <p:txBody>
          <a:bodyPr/>
          <a:lstStyle>
            <a:lvl1pPr>
              <a:defRPr sz="900"/>
            </a:lvl1pPr>
          </a:lstStyle>
          <a:p>
            <a:fld id="{A7BB0613-8771-4D3E-B763-F6FDB05A3D2D}"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2">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19456" y="150896"/>
            <a:ext cx="914400" cy="6400800"/>
          </a:xfrm>
        </p:spPr>
        <p:txBody>
          <a:bodyPr vert="vert270" anchor="b"/>
          <a:lstStyle>
            <a:lvl1pPr marL="0" algn="l">
              <a:buNone/>
              <a:defRPr sz="3000" b="0" cap="all" baseline="0"/>
            </a:lvl1pPr>
          </a:lstStyle>
          <a:p>
            <a:r>
              <a:rPr kumimoji="0" lang="en-US" smtClean="0"/>
              <a:t>Click to edit Master title style</a:t>
            </a:r>
            <a:endParaRPr kumimoji="0" lang="en-US"/>
          </a:p>
        </p:txBody>
      </p:sp>
      <p:sp>
        <p:nvSpPr>
          <p:cNvPr id="3" name="Picture Placeholder 2"/>
          <p:cNvSpPr>
            <a:spLocks noGrp="1"/>
          </p:cNvSpPr>
          <p:nvPr>
            <p:ph type="pic" idx="1"/>
          </p:nvPr>
        </p:nvSpPr>
        <p:spPr>
          <a:xfrm>
            <a:off x="1138237" y="373966"/>
            <a:ext cx="7333488" cy="5486400"/>
          </a:xfrm>
          <a:solidFill>
            <a:schemeClr val="bg2">
              <a:shade val="50000"/>
            </a:schemeClr>
          </a:solidFill>
        </p:spPr>
        <p:txBody>
          <a:bodyPr/>
          <a:lstStyle>
            <a:lvl1pPr marL="0" indent="0">
              <a:buNone/>
              <a:defRPr sz="3200"/>
            </a:lvl1pPr>
          </a:lstStyle>
          <a:p>
            <a:r>
              <a:rPr kumimoji="0" lang="en-US" smtClean="0"/>
              <a:t>Click icon to add picture</a:t>
            </a:r>
            <a:endParaRPr kumimoji="0" lang="en-US" dirty="0"/>
          </a:p>
        </p:txBody>
      </p:sp>
      <p:sp>
        <p:nvSpPr>
          <p:cNvPr id="4" name="Text Placeholder 3"/>
          <p:cNvSpPr>
            <a:spLocks noGrp="1"/>
          </p:cNvSpPr>
          <p:nvPr>
            <p:ph type="body" sz="half" idx="2"/>
          </p:nvPr>
        </p:nvSpPr>
        <p:spPr>
          <a:xfrm>
            <a:off x="1143000" y="5867400"/>
            <a:ext cx="7333488" cy="685800"/>
          </a:xfrm>
          <a:solidFill>
            <a:schemeClr val="accent1">
              <a:alpha val="15000"/>
            </a:schemeClr>
          </a:solidFill>
          <a:ln>
            <a:solidFill>
              <a:schemeClr val="accent1"/>
            </a:solidFill>
            <a:miter lim="800000"/>
          </a:ln>
        </p:spPr>
        <p:txBody>
          <a:bodyPr/>
          <a:lstStyle>
            <a:lvl1pPr marL="0" indent="0">
              <a:spcBef>
                <a:spcPts val="0"/>
              </a:spcBef>
              <a:buNone/>
              <a:defRPr sz="14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a:xfrm>
            <a:off x="6108192" y="6556248"/>
            <a:ext cx="2103120" cy="301752"/>
          </a:xfrm>
        </p:spPr>
        <p:txBody>
          <a:bodyPr/>
          <a:lstStyle>
            <a:lvl1pPr>
              <a:defRPr sz="900"/>
            </a:lvl1pPr>
          </a:lstStyle>
          <a:p>
            <a:fld id="{AE3B097E-FE84-47C7-BC40-F2B140F3313D}" type="datetimeFigureOut">
              <a:rPr lang="en-US" smtClean="0"/>
              <a:pPr/>
              <a:t>10/2/2017</a:t>
            </a:fld>
            <a:endParaRPr lang="en-US"/>
          </a:p>
        </p:txBody>
      </p:sp>
      <p:sp>
        <p:nvSpPr>
          <p:cNvPr id="6" name="Footer Placeholder 5"/>
          <p:cNvSpPr>
            <a:spLocks noGrp="1"/>
          </p:cNvSpPr>
          <p:nvPr>
            <p:ph type="ftr" sz="quarter" idx="11"/>
          </p:nvPr>
        </p:nvSpPr>
        <p:spPr>
          <a:xfrm>
            <a:off x="1170432" y="6557169"/>
            <a:ext cx="4948072" cy="301752"/>
          </a:xfrm>
        </p:spPr>
        <p:txBody>
          <a:bodyPr/>
          <a:lstStyle>
            <a:lvl1pPr>
              <a:defRPr sz="900"/>
            </a:lvl1pPr>
          </a:lstStyle>
          <a:p>
            <a:endParaRPr lang="en-US"/>
          </a:p>
        </p:txBody>
      </p:sp>
      <p:sp>
        <p:nvSpPr>
          <p:cNvPr id="7" name="Slide Number Placeholder 6"/>
          <p:cNvSpPr>
            <a:spLocks noGrp="1"/>
          </p:cNvSpPr>
          <p:nvPr>
            <p:ph type="sldNum" sz="quarter" idx="12"/>
          </p:nvPr>
        </p:nvSpPr>
        <p:spPr>
          <a:xfrm>
            <a:off x="8217192" y="6556248"/>
            <a:ext cx="365760" cy="301752"/>
          </a:xfrm>
        </p:spPr>
        <p:txBody>
          <a:bodyPr/>
          <a:lstStyle>
            <a:lvl1pPr algn="ctr">
              <a:defRPr sz="900"/>
            </a:lvl1pPr>
          </a:lstStyle>
          <a:p>
            <a:fld id="{A7BB0613-8771-4D3E-B763-F6FDB05A3D2D}"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sp>
        <p:nvSpPr>
          <p:cNvPr id="11" name="Right Triangle 10"/>
          <p:cNvSpPr/>
          <p:nvPr/>
        </p:nvSpPr>
        <p:spPr>
          <a:xfrm>
            <a:off x="7034" y="14068"/>
            <a:ext cx="9129932" cy="6836899"/>
          </a:xfrm>
          <a:prstGeom prst="rtTriangle">
            <a:avLst/>
          </a:prstGeom>
          <a:gradFill flip="none" rotWithShape="1">
            <a:gsLst>
              <a:gs pos="0">
                <a:schemeClr val="tx2">
                  <a:alpha val="10000"/>
                </a:schemeClr>
              </a:gs>
              <a:gs pos="70000">
                <a:schemeClr val="tx2">
                  <a:alpha val="8000"/>
                </a:schemeClr>
              </a:gs>
              <a:gs pos="100000">
                <a:schemeClr val="tx2">
                  <a:alpha val="1000"/>
                </a:schemeClr>
              </a:gs>
            </a:gsLst>
            <a:lin ang="8000000" scaled="1"/>
            <a:tileRect/>
          </a:gra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cxnSp>
        <p:nvCxnSpPr>
          <p:cNvPr id="8" name="Straight Connector 7"/>
          <p:cNvCxnSpPr/>
          <p:nvPr/>
        </p:nvCxnSpPr>
        <p:spPr>
          <a:xfrm>
            <a:off x="0" y="7034"/>
            <a:ext cx="9136966" cy="6843933"/>
          </a:xfrm>
          <a:prstGeom prst="line">
            <a:avLst/>
          </a:prstGeom>
          <a:noFill/>
          <a:ln w="5000" cap="rnd" cmpd="sng" algn="ctr">
            <a:solidFill>
              <a:schemeClr val="bg2">
                <a:tint val="55000"/>
                <a:satMod val="200000"/>
                <a:alpha val="35000"/>
              </a:scheme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rot="10800000" flipV="1">
            <a:off x="6468794" y="4948410"/>
            <a:ext cx="2672861" cy="1900210"/>
          </a:xfrm>
          <a:prstGeom prst="line">
            <a:avLst/>
          </a:prstGeom>
          <a:noFill/>
          <a:ln w="6000" cap="rnd" cmpd="sng" algn="ctr">
            <a:solidFill>
              <a:schemeClr val="bg2">
                <a:tint val="50000"/>
                <a:satMod val="200000"/>
                <a:alpha val="4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22" name="Title Placeholder 21"/>
          <p:cNvSpPr>
            <a:spLocks noGrp="1"/>
          </p:cNvSpPr>
          <p:nvPr>
            <p:ph type="title"/>
          </p:nvPr>
        </p:nvSpPr>
        <p:spPr>
          <a:xfrm>
            <a:off x="457200" y="267494"/>
            <a:ext cx="8229600" cy="1399032"/>
          </a:xfrm>
          <a:prstGeom prst="rect">
            <a:avLst/>
          </a:prstGeom>
        </p:spPr>
        <p:txBody>
          <a:bodyPr vert="horz" anchor="ctr">
            <a:normAutofit/>
          </a:bodyPr>
          <a:lstStyle/>
          <a:p>
            <a:r>
              <a:rPr kumimoji="0" lang="en-US" smtClean="0"/>
              <a:t>Click to edit Master title style</a:t>
            </a:r>
            <a:endParaRPr kumimoji="0" lang="en-US"/>
          </a:p>
        </p:txBody>
      </p:sp>
      <p:sp>
        <p:nvSpPr>
          <p:cNvPr id="13" name="Text Placeholder 12"/>
          <p:cNvSpPr>
            <a:spLocks noGrp="1"/>
          </p:cNvSpPr>
          <p:nvPr>
            <p:ph type="body" idx="1"/>
          </p:nvPr>
        </p:nvSpPr>
        <p:spPr>
          <a:xfrm>
            <a:off x="457200" y="1882808"/>
            <a:ext cx="8229600" cy="4572000"/>
          </a:xfrm>
          <a:prstGeom prst="rect">
            <a:avLst/>
          </a:prstGeom>
        </p:spPr>
        <p:txBody>
          <a:bodyPr vert="horz" anchor="t">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4" name="Date Placeholder 13"/>
          <p:cNvSpPr>
            <a:spLocks noGrp="1"/>
          </p:cNvSpPr>
          <p:nvPr>
            <p:ph type="dt" sz="half" idx="2"/>
          </p:nvPr>
        </p:nvSpPr>
        <p:spPr>
          <a:xfrm>
            <a:off x="4791456" y="6480969"/>
            <a:ext cx="2133600" cy="301752"/>
          </a:xfrm>
          <a:prstGeom prst="rect">
            <a:avLst/>
          </a:prstGeom>
        </p:spPr>
        <p:txBody>
          <a:bodyPr vert="horz" anchor="b"/>
          <a:lstStyle>
            <a:lvl1pPr algn="l" eaLnBrk="1" latinLnBrk="0" hangingPunct="1">
              <a:defRPr kumimoji="0" sz="1000" b="0">
                <a:solidFill>
                  <a:schemeClr val="tx1"/>
                </a:solidFill>
              </a:defRPr>
            </a:lvl1pPr>
          </a:lstStyle>
          <a:p>
            <a:fld id="{AE3B097E-FE84-47C7-BC40-F2B140F3313D}" type="datetimeFigureOut">
              <a:rPr lang="en-US" smtClean="0"/>
              <a:pPr/>
              <a:t>10/2/2017</a:t>
            </a:fld>
            <a:endParaRPr lang="en-US"/>
          </a:p>
        </p:txBody>
      </p:sp>
      <p:sp>
        <p:nvSpPr>
          <p:cNvPr id="3" name="Footer Placeholder 2"/>
          <p:cNvSpPr>
            <a:spLocks noGrp="1"/>
          </p:cNvSpPr>
          <p:nvPr>
            <p:ph type="ftr" sz="quarter" idx="3"/>
          </p:nvPr>
        </p:nvSpPr>
        <p:spPr>
          <a:xfrm>
            <a:off x="457200" y="6481890"/>
            <a:ext cx="4260056" cy="300831"/>
          </a:xfrm>
          <a:prstGeom prst="rect">
            <a:avLst/>
          </a:prstGeom>
        </p:spPr>
        <p:txBody>
          <a:bodyPr vert="horz" anchor="b"/>
          <a:lstStyle>
            <a:lvl1pPr algn="r" eaLnBrk="1" latinLnBrk="0" hangingPunct="1">
              <a:defRPr kumimoji="0" sz="1000">
                <a:solidFill>
                  <a:schemeClr val="tx1"/>
                </a:solidFill>
              </a:defRPr>
            </a:lvl1pPr>
          </a:lstStyle>
          <a:p>
            <a:endParaRPr lang="en-US"/>
          </a:p>
        </p:txBody>
      </p:sp>
      <p:sp>
        <p:nvSpPr>
          <p:cNvPr id="23" name="Slide Number Placeholder 22"/>
          <p:cNvSpPr>
            <a:spLocks noGrp="1"/>
          </p:cNvSpPr>
          <p:nvPr>
            <p:ph type="sldNum" sz="quarter" idx="4"/>
          </p:nvPr>
        </p:nvSpPr>
        <p:spPr>
          <a:xfrm>
            <a:off x="7589520" y="6480969"/>
            <a:ext cx="502920" cy="301752"/>
          </a:xfrm>
          <a:prstGeom prst="rect">
            <a:avLst/>
          </a:prstGeom>
        </p:spPr>
        <p:txBody>
          <a:bodyPr vert="horz" anchor="b"/>
          <a:lstStyle>
            <a:lvl1pPr algn="ctr" eaLnBrk="1" latinLnBrk="0" hangingPunct="1">
              <a:defRPr kumimoji="0" sz="1200">
                <a:solidFill>
                  <a:schemeClr val="tx1"/>
                </a:solidFill>
              </a:defRPr>
            </a:lvl1pPr>
          </a:lstStyle>
          <a:p>
            <a:fld id="{A7BB0613-8771-4D3E-B763-F6FDB05A3D2D}" type="slidenum">
              <a:rPr lang="en-US" smtClean="0"/>
              <a:pPr/>
              <a:t>‹#›</a:t>
            </a:fld>
            <a:endParaRPr lang="en-US"/>
          </a:p>
        </p:txBody>
      </p:sp>
    </p:spTree>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marL="484632" algn="l" rtl="0" eaLnBrk="1" latinLnBrk="0" hangingPunct="1">
        <a:spcBef>
          <a:spcPct val="0"/>
        </a:spcBef>
        <a:buNone/>
        <a:defRPr kumimoji="0" sz="4200" kern="1200">
          <a:ln w="6350">
            <a:solidFill>
              <a:schemeClr val="accent1">
                <a:shade val="43000"/>
              </a:schemeClr>
            </a:solidFill>
          </a:ln>
          <a:solidFill>
            <a:schemeClr val="accent1">
              <a:tint val="83000"/>
              <a:satMod val="150000"/>
            </a:schemeClr>
          </a:solidFill>
          <a:effectLst>
            <a:outerShdw blurRad="26000" dist="26000" dir="14500000" algn="tl" rotWithShape="0">
              <a:srgbClr val="000000">
                <a:alpha val="40000"/>
              </a:srgbClr>
            </a:outerShdw>
          </a:effectLst>
          <a:latin typeface="+mj-lt"/>
          <a:ea typeface="+mj-ea"/>
          <a:cs typeface="+mj-cs"/>
        </a:defRPr>
      </a:lvl1pPr>
    </p:titleStyle>
    <p:bodyStyle>
      <a:lvl1pPr marL="448056" indent="-384048" algn="l" rtl="0" eaLnBrk="1" latinLnBrk="0" hangingPunct="1">
        <a:spcBef>
          <a:spcPct val="20000"/>
        </a:spcBef>
        <a:buClr>
          <a:schemeClr val="accent1"/>
        </a:buClr>
        <a:buSzPct val="80000"/>
        <a:buFont typeface="Wingdings 2"/>
        <a:buChar char=""/>
        <a:defRPr kumimoji="0" sz="3000" kern="1200">
          <a:solidFill>
            <a:schemeClr val="tx1"/>
          </a:solidFill>
          <a:latin typeface="+mn-lt"/>
          <a:ea typeface="+mn-ea"/>
          <a:cs typeface="+mn-cs"/>
        </a:defRPr>
      </a:lvl1pPr>
      <a:lvl2pPr marL="822960" indent="-285750" algn="l" rtl="0" eaLnBrk="1" latinLnBrk="0" hangingPunct="1">
        <a:spcBef>
          <a:spcPct val="20000"/>
        </a:spcBef>
        <a:buClr>
          <a:schemeClr val="accent1"/>
        </a:buClr>
        <a:buSzPct val="95000"/>
        <a:buFont typeface="Verdana"/>
        <a:buChar char="›"/>
        <a:defRPr kumimoji="0" sz="2600" kern="1200">
          <a:solidFill>
            <a:schemeClr val="tx1"/>
          </a:solidFill>
          <a:latin typeface="+mn-lt"/>
          <a:ea typeface="+mn-ea"/>
          <a:cs typeface="+mn-cs"/>
        </a:defRPr>
      </a:lvl2pPr>
      <a:lvl3pPr marL="1106424" indent="-228600" algn="l" rtl="0" eaLnBrk="1" latinLnBrk="0" hangingPunct="1">
        <a:spcBef>
          <a:spcPct val="20000"/>
        </a:spcBef>
        <a:buClr>
          <a:schemeClr val="accent1"/>
        </a:buClr>
        <a:buFont typeface="Wingdings 2"/>
        <a:buChar char=""/>
        <a:defRPr kumimoji="0" sz="2400" kern="1200">
          <a:solidFill>
            <a:schemeClr val="tx1"/>
          </a:solidFill>
          <a:latin typeface="+mn-lt"/>
          <a:ea typeface="+mn-ea"/>
          <a:cs typeface="+mn-cs"/>
        </a:defRPr>
      </a:lvl3pPr>
      <a:lvl4pPr marL="1371600" indent="-210312" algn="l" rtl="0" eaLnBrk="1" latinLnBrk="0" hangingPunct="1">
        <a:spcBef>
          <a:spcPct val="20000"/>
        </a:spcBef>
        <a:buClr>
          <a:schemeClr val="accent1"/>
        </a:buClr>
        <a:buFont typeface="Wingdings 2"/>
        <a:buChar char=""/>
        <a:defRPr kumimoji="0" sz="2000" kern="1200">
          <a:solidFill>
            <a:schemeClr val="tx1"/>
          </a:solidFill>
          <a:latin typeface="+mn-lt"/>
          <a:ea typeface="+mn-ea"/>
          <a:cs typeface="+mn-cs"/>
        </a:defRPr>
      </a:lvl4pPr>
      <a:lvl5pPr marL="1600200" indent="-210312" algn="l" rtl="0" eaLnBrk="1" latinLnBrk="0" hangingPunct="1">
        <a:spcBef>
          <a:spcPct val="20000"/>
        </a:spcBef>
        <a:buClr>
          <a:schemeClr val="accent1">
            <a:tint val="75000"/>
          </a:schemeClr>
        </a:buClr>
        <a:buFont typeface="Wingdings 2"/>
        <a:buChar char=""/>
        <a:defRPr kumimoji="0" sz="1900" kern="1200">
          <a:solidFill>
            <a:schemeClr val="tx1"/>
          </a:solidFill>
          <a:latin typeface="+mn-lt"/>
          <a:ea typeface="+mn-ea"/>
          <a:cs typeface="+mn-cs"/>
        </a:defRPr>
      </a:lvl5pPr>
      <a:lvl6pPr marL="1828800" indent="-210312" algn="l" rtl="0" eaLnBrk="1" latinLnBrk="0" hangingPunct="1">
        <a:spcBef>
          <a:spcPct val="20000"/>
        </a:spcBef>
        <a:buClr>
          <a:schemeClr val="accent1">
            <a:tint val="75000"/>
          </a:schemeClr>
        </a:buClr>
        <a:buFont typeface="Wingdings 2"/>
        <a:buChar char=""/>
        <a:defRPr kumimoji="0" sz="1800" kern="1200">
          <a:solidFill>
            <a:schemeClr val="tx1"/>
          </a:solidFill>
          <a:latin typeface="+mn-lt"/>
          <a:ea typeface="+mn-ea"/>
          <a:cs typeface="+mn-cs"/>
        </a:defRPr>
      </a:lvl6pPr>
      <a:lvl7pPr marL="2084832" indent="-210312" algn="l" rtl="0" eaLnBrk="1" latinLnBrk="0" hangingPunct="1">
        <a:spcBef>
          <a:spcPct val="20000"/>
        </a:spcBef>
        <a:buClr>
          <a:schemeClr val="accent1">
            <a:tint val="75000"/>
          </a:schemeClr>
        </a:buClr>
        <a:buFont typeface="Wingdings 2"/>
        <a:buChar char=""/>
        <a:defRPr kumimoji="0" sz="1600" kern="1200">
          <a:solidFill>
            <a:schemeClr val="tx1"/>
          </a:solidFill>
          <a:latin typeface="+mn-lt"/>
          <a:ea typeface="+mn-ea"/>
          <a:cs typeface="+mn-cs"/>
        </a:defRPr>
      </a:lvl7pPr>
      <a:lvl8pPr marL="2286000" indent="-182880" algn="l" rtl="0" eaLnBrk="1" latinLnBrk="0" hangingPunct="1">
        <a:spcBef>
          <a:spcPct val="20000"/>
        </a:spcBef>
        <a:buClr>
          <a:schemeClr val="accent1">
            <a:tint val="75000"/>
          </a:schemeClr>
        </a:buClr>
        <a:buFont typeface="Wingdings 2"/>
        <a:buChar char=""/>
        <a:defRPr kumimoji="0" sz="1600" kern="1200">
          <a:solidFill>
            <a:schemeClr val="tx1"/>
          </a:solidFill>
          <a:latin typeface="+mn-lt"/>
          <a:ea typeface="+mn-ea"/>
          <a:cs typeface="+mn-cs"/>
        </a:defRPr>
      </a:lvl8pPr>
      <a:lvl9pPr marL="2514600" indent="-182880" algn="l" rtl="0" eaLnBrk="1" latinLnBrk="0" hangingPunct="1">
        <a:spcBef>
          <a:spcPct val="20000"/>
        </a:spcBef>
        <a:buClr>
          <a:schemeClr val="accent1">
            <a:tint val="75000"/>
          </a:schemeClr>
        </a:buClr>
        <a:buFont typeface="Wingdings 2"/>
        <a:buChar char=""/>
        <a:defRPr kumimoji="0" sz="16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Layout" Target="../slideLayouts/slideLayout1.xml"/><Relationship Id="rId4" Type="http://schemas.openxmlformats.org/officeDocument/2006/relationships/image" Target="../media/image18.jpeg"/></Relationships>
</file>

<file path=ppt/slides/_rels/slide1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3.xml"/><Relationship Id="rId5" Type="http://schemas.openxmlformats.org/officeDocument/2006/relationships/image" Target="../media/image22.jpeg"/><Relationship Id="rId4" Type="http://schemas.openxmlformats.org/officeDocument/2006/relationships/image" Target="../media/image21.jpeg"/></Relationships>
</file>

<file path=ppt/slides/_rels/slide12.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png"/><Relationship Id="rId1" Type="http://schemas.openxmlformats.org/officeDocument/2006/relationships/slideLayout" Target="../slideLayouts/slideLayout1.xml"/><Relationship Id="rId4" Type="http://schemas.openxmlformats.org/officeDocument/2006/relationships/image" Target="../media/image37.jpeg"/></Relationships>
</file>

<file path=ppt/slides/_rels/slide19.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jpeg"/><Relationship Id="rId1" Type="http://schemas.openxmlformats.org/officeDocument/2006/relationships/slideLayout" Target="../slideLayouts/slideLayout3.xml"/><Relationship Id="rId4" Type="http://schemas.openxmlformats.org/officeDocument/2006/relationships/image" Target="../media/image42.jpeg"/></Relationships>
</file>

<file path=ppt/slides/_rels/slide21.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jpe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5.jpe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jpe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jpe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1.jpeg"/><Relationship Id="rId1" Type="http://schemas.openxmlformats.org/officeDocument/2006/relationships/slideLayout" Target="../slideLayouts/slideLayout6.xml"/><Relationship Id="rId4" Type="http://schemas.openxmlformats.org/officeDocument/2006/relationships/image" Target="../media/image53.jpeg"/></Relationships>
</file>

<file path=ppt/slides/_rels/slide26.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54.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56.jpe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58.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image" Target="../media/image60.jpe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62.jpeg"/><Relationship Id="rId1" Type="http://schemas.openxmlformats.org/officeDocument/2006/relationships/slideLayout" Target="../slideLayouts/slideLayout1.xml"/><Relationship Id="rId4" Type="http://schemas.openxmlformats.org/officeDocument/2006/relationships/image" Target="../media/image64.jpeg"/></Relationships>
</file>

<file path=ppt/slides/_rels/slide31.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image" Target="../media/image65.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image" Target="../media/image67.jpe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image" Target="../media/image69.jpeg"/><Relationship Id="rId1" Type="http://schemas.openxmlformats.org/officeDocument/2006/relationships/slideLayout" Target="../slideLayouts/slideLayout7.xml"/><Relationship Id="rId4" Type="http://schemas.openxmlformats.org/officeDocument/2006/relationships/image" Target="../media/image71.jpeg"/></Relationships>
</file>

<file path=ppt/slides/_rels/slide34.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image" Target="../media/image73.jpeg"/><Relationship Id="rId1" Type="http://schemas.openxmlformats.org/officeDocument/2006/relationships/slideLayout" Target="../slideLayouts/slideLayout1.xml"/><Relationship Id="rId4" Type="http://schemas.openxmlformats.org/officeDocument/2006/relationships/image" Target="../media/image74.jpeg"/></Relationships>
</file>

<file path=ppt/slides/_rels/slide36.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57200" y="1752600"/>
            <a:ext cx="8062912" cy="1470025"/>
          </a:xfrm>
        </p:spPr>
        <p:txBody>
          <a:bodyPr>
            <a:normAutofit fontScale="90000"/>
          </a:bodyPr>
          <a:lstStyle/>
          <a:p>
            <a:pPr algn="ctr"/>
            <a:r>
              <a:rPr lang="en-US" dirty="0" smtClean="0"/>
              <a:t/>
            </a:r>
            <a:br>
              <a:rPr lang="en-US" dirty="0" smtClean="0"/>
            </a:br>
            <a:r>
              <a:rPr lang="en-US" sz="6000" dirty="0" smtClean="0"/>
              <a:t>International Premium </a:t>
            </a:r>
            <a:r>
              <a:rPr lang="en-US" sz="6000" dirty="0" err="1" smtClean="0"/>
              <a:t>Accompagnement</a:t>
            </a:r>
            <a:r>
              <a:rPr lang="en-US" sz="6000" dirty="0" smtClean="0"/>
              <a:t> </a:t>
            </a:r>
            <a:endParaRPr lang="en-US" sz="6000" dirty="0"/>
          </a:p>
        </p:txBody>
      </p:sp>
      <p:sp>
        <p:nvSpPr>
          <p:cNvPr id="3" name="Subtitle 2"/>
          <p:cNvSpPr>
            <a:spLocks noGrp="1"/>
          </p:cNvSpPr>
          <p:nvPr>
            <p:ph type="subTitle" idx="1"/>
          </p:nvPr>
        </p:nvSpPr>
        <p:spPr>
          <a:xfrm>
            <a:off x="533400" y="4038600"/>
            <a:ext cx="8062912" cy="1752600"/>
          </a:xfrm>
        </p:spPr>
        <p:txBody>
          <a:bodyPr/>
          <a:lstStyle/>
          <a:p>
            <a:endParaRPr lang="fr-FR" dirty="0" smtClean="0"/>
          </a:p>
          <a:p>
            <a:endParaRPr lang="fr-FR" dirty="0" smtClean="0"/>
          </a:p>
          <a:p>
            <a:r>
              <a:rPr lang="fr-FR" b="1" dirty="0" smtClean="0"/>
              <a:t>Séjours</a:t>
            </a:r>
            <a:r>
              <a:rPr lang="en-US" b="1" dirty="0" smtClean="0"/>
              <a:t> </a:t>
            </a:r>
            <a:r>
              <a:rPr lang="fr-FR" b="1" dirty="0" smtClean="0"/>
              <a:t>linguistiques</a:t>
            </a:r>
            <a:r>
              <a:rPr lang="en-US" b="1" dirty="0" smtClean="0"/>
              <a:t>, stages et immersions</a:t>
            </a:r>
            <a:endParaRPr lang="en-US" b="1"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981200" y="0"/>
            <a:ext cx="7162800" cy="1622425"/>
          </a:xfrm>
        </p:spPr>
        <p:txBody>
          <a:bodyPr>
            <a:normAutofit fontScale="90000"/>
          </a:bodyPr>
          <a:lstStyle/>
          <a:p>
            <a:pPr algn="ctr"/>
            <a:r>
              <a:rPr lang="fr-FR" dirty="0" smtClean="0"/>
              <a:t>British </a:t>
            </a:r>
            <a:r>
              <a:rPr lang="fr-FR" dirty="0" err="1" smtClean="0"/>
              <a:t>Telecomunication</a:t>
            </a:r>
            <a:r>
              <a:rPr lang="fr-FR" dirty="0" smtClean="0"/>
              <a:t> Group </a:t>
            </a:r>
            <a:br>
              <a:rPr lang="fr-FR" dirty="0" smtClean="0"/>
            </a:br>
            <a:r>
              <a:rPr lang="fr-FR" sz="2200" dirty="0" smtClean="0"/>
              <a:t>(London, Angleterre)</a:t>
            </a:r>
            <a:endParaRPr lang="fr-FR" sz="2200" dirty="0"/>
          </a:p>
        </p:txBody>
      </p:sp>
      <p:sp>
        <p:nvSpPr>
          <p:cNvPr id="3" name="Subtitle 2"/>
          <p:cNvSpPr>
            <a:spLocks noGrp="1"/>
          </p:cNvSpPr>
          <p:nvPr>
            <p:ph type="subTitle" idx="1"/>
          </p:nvPr>
        </p:nvSpPr>
        <p:spPr>
          <a:xfrm>
            <a:off x="0" y="1600200"/>
            <a:ext cx="9144000" cy="873920"/>
          </a:xfrm>
        </p:spPr>
        <p:txBody>
          <a:bodyPr>
            <a:normAutofit/>
          </a:bodyPr>
          <a:lstStyle/>
          <a:p>
            <a:pPr algn="l"/>
            <a:r>
              <a:rPr lang="fr-FR" sz="2000" b="1" dirty="0" smtClean="0">
                <a:latin typeface="Tahoma" pitchFamily="34" charset="0"/>
                <a:ea typeface="Tahoma" pitchFamily="34" charset="0"/>
                <a:cs typeface="Tahoma" pitchFamily="34" charset="0"/>
              </a:rPr>
              <a:t>BT Group opère dans plus de170 pays globalement avec plus de 88500 employées…</a:t>
            </a:r>
          </a:p>
        </p:txBody>
      </p:sp>
      <p:pic>
        <p:nvPicPr>
          <p:cNvPr id="4" name="Picture 3" descr="bt.jpg"/>
          <p:cNvPicPr>
            <a:picLocks noChangeAspect="1"/>
          </p:cNvPicPr>
          <p:nvPr/>
        </p:nvPicPr>
        <p:blipFill>
          <a:blip r:embed="rId2"/>
          <a:stretch>
            <a:fillRect/>
          </a:stretch>
        </p:blipFill>
        <p:spPr>
          <a:xfrm>
            <a:off x="1" y="0"/>
            <a:ext cx="2667000" cy="1457325"/>
          </a:xfrm>
          <a:prstGeom prst="rect">
            <a:avLst/>
          </a:prstGeom>
        </p:spPr>
      </p:pic>
      <p:pic>
        <p:nvPicPr>
          <p:cNvPr id="5" name="Picture 4" descr="bt-office.jpg"/>
          <p:cNvPicPr>
            <a:picLocks noChangeAspect="1"/>
          </p:cNvPicPr>
          <p:nvPr/>
        </p:nvPicPr>
        <p:blipFill>
          <a:blip r:embed="rId3"/>
          <a:stretch>
            <a:fillRect/>
          </a:stretch>
        </p:blipFill>
        <p:spPr>
          <a:xfrm>
            <a:off x="4343400" y="2057400"/>
            <a:ext cx="4572000" cy="4495800"/>
          </a:xfrm>
          <a:prstGeom prst="rect">
            <a:avLst/>
          </a:prstGeom>
        </p:spPr>
      </p:pic>
      <p:pic>
        <p:nvPicPr>
          <p:cNvPr id="6" name="Picture 5" descr="BT-Group15.jpg"/>
          <p:cNvPicPr>
            <a:picLocks noChangeAspect="1"/>
          </p:cNvPicPr>
          <p:nvPr/>
        </p:nvPicPr>
        <p:blipFill>
          <a:blip r:embed="rId4"/>
          <a:stretch>
            <a:fillRect/>
          </a:stretch>
        </p:blipFill>
        <p:spPr>
          <a:xfrm>
            <a:off x="152400" y="2438400"/>
            <a:ext cx="4066738" cy="2286000"/>
          </a:xfrm>
          <a:prstGeom prst="rect">
            <a:avLst/>
          </a:prstGeom>
        </p:spPr>
      </p:pic>
      <p:sp>
        <p:nvSpPr>
          <p:cNvPr id="7" name="TextBox 6"/>
          <p:cNvSpPr txBox="1"/>
          <p:nvPr/>
        </p:nvSpPr>
        <p:spPr>
          <a:xfrm>
            <a:off x="0" y="4724400"/>
            <a:ext cx="4191000" cy="1938992"/>
          </a:xfrm>
          <a:prstGeom prst="rect">
            <a:avLst/>
          </a:prstGeom>
          <a:noFill/>
        </p:spPr>
        <p:txBody>
          <a:bodyPr wrap="square" rtlCol="0">
            <a:spAutoFit/>
          </a:bodyPr>
          <a:lstStyle/>
          <a:p>
            <a:r>
              <a:rPr lang="fr-FR" sz="2000" b="1" dirty="0" smtClean="0">
                <a:latin typeface="Tahoma" pitchFamily="34" charset="0"/>
                <a:ea typeface="Tahoma" pitchFamily="34" charset="0"/>
                <a:cs typeface="Tahoma" pitchFamily="34" charset="0"/>
              </a:rPr>
              <a:t>Avec une revenue de 17.8 billions de pound et 3.7 billions de profit, il est l’un des entreprises les plus reconnues et respectées dans le monde de télécommunication</a:t>
            </a:r>
            <a:endParaRPr lang="fr-FR" sz="2000" dirty="0">
              <a:latin typeface="Tahoma" pitchFamily="34" charset="0"/>
              <a:ea typeface="Tahoma" pitchFamily="34" charset="0"/>
              <a:cs typeface="Tahoma" pitchFamily="34"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038600" y="5105400"/>
            <a:ext cx="5105400" cy="914400"/>
          </a:xfrm>
        </p:spPr>
        <p:txBody>
          <a:bodyPr>
            <a:normAutofit/>
          </a:bodyPr>
          <a:lstStyle/>
          <a:p>
            <a:r>
              <a:rPr lang="fr-FR" dirty="0" smtClean="0">
                <a:latin typeface="Tahoma" pitchFamily="34" charset="0"/>
                <a:ea typeface="Tahoma" pitchFamily="34" charset="0"/>
                <a:cs typeface="Tahoma" pitchFamily="34" charset="0"/>
              </a:rPr>
              <a:t>Voyager c’est grandir. La grande aventure qui laisse des traces dans l’âme</a:t>
            </a:r>
            <a:r>
              <a:rPr lang="fr-FR" dirty="0" smtClean="0"/>
              <a:t>.</a:t>
            </a:r>
          </a:p>
          <a:p>
            <a:endParaRPr lang="fr-FR" dirty="0"/>
          </a:p>
        </p:txBody>
      </p:sp>
      <p:pic>
        <p:nvPicPr>
          <p:cNvPr id="4" name="Picture 3" descr="citat.jpg"/>
          <p:cNvPicPr>
            <a:picLocks noChangeAspect="1"/>
          </p:cNvPicPr>
          <p:nvPr/>
        </p:nvPicPr>
        <p:blipFill>
          <a:blip r:embed="rId2"/>
          <a:stretch>
            <a:fillRect/>
          </a:stretch>
        </p:blipFill>
        <p:spPr>
          <a:xfrm>
            <a:off x="4267200" y="228600"/>
            <a:ext cx="3571875" cy="1828800"/>
          </a:xfrm>
          <a:prstGeom prst="rect">
            <a:avLst/>
          </a:prstGeom>
        </p:spPr>
      </p:pic>
      <p:pic>
        <p:nvPicPr>
          <p:cNvPr id="5" name="Picture 4" descr="aa.jpg"/>
          <p:cNvPicPr>
            <a:picLocks noChangeAspect="1"/>
          </p:cNvPicPr>
          <p:nvPr/>
        </p:nvPicPr>
        <p:blipFill>
          <a:blip r:embed="rId3"/>
          <a:stretch>
            <a:fillRect/>
          </a:stretch>
        </p:blipFill>
        <p:spPr>
          <a:xfrm>
            <a:off x="0" y="0"/>
            <a:ext cx="1743075" cy="2619375"/>
          </a:xfrm>
          <a:prstGeom prst="rect">
            <a:avLst/>
          </a:prstGeom>
        </p:spPr>
      </p:pic>
      <p:pic>
        <p:nvPicPr>
          <p:cNvPr id="6" name="Picture 5" descr="trav.jpg"/>
          <p:cNvPicPr>
            <a:picLocks noChangeAspect="1"/>
          </p:cNvPicPr>
          <p:nvPr/>
        </p:nvPicPr>
        <p:blipFill>
          <a:blip r:embed="rId4"/>
          <a:stretch>
            <a:fillRect/>
          </a:stretch>
        </p:blipFill>
        <p:spPr>
          <a:xfrm>
            <a:off x="2438400" y="2590800"/>
            <a:ext cx="3629025" cy="1752600"/>
          </a:xfrm>
          <a:prstGeom prst="rect">
            <a:avLst/>
          </a:prstGeom>
        </p:spPr>
      </p:pic>
      <p:pic>
        <p:nvPicPr>
          <p:cNvPr id="7" name="Picture 6" descr="smil.jpg"/>
          <p:cNvPicPr>
            <a:picLocks noChangeAspect="1"/>
          </p:cNvPicPr>
          <p:nvPr/>
        </p:nvPicPr>
        <p:blipFill>
          <a:blip r:embed="rId5"/>
          <a:stretch>
            <a:fillRect/>
          </a:stretch>
        </p:blipFill>
        <p:spPr>
          <a:xfrm>
            <a:off x="304800" y="4724400"/>
            <a:ext cx="3657600" cy="1828800"/>
          </a:xfrm>
          <a:prstGeom prst="rect">
            <a:avLst/>
          </a:prstGeom>
        </p:spPr>
      </p:pic>
      <p:sp>
        <p:nvSpPr>
          <p:cNvPr id="8" name="TextBox 7"/>
          <p:cNvSpPr txBox="1"/>
          <p:nvPr/>
        </p:nvSpPr>
        <p:spPr>
          <a:xfrm>
            <a:off x="2057400" y="533400"/>
            <a:ext cx="1905000" cy="1292662"/>
          </a:xfrm>
          <a:prstGeom prst="rect">
            <a:avLst/>
          </a:prstGeom>
          <a:noFill/>
        </p:spPr>
        <p:txBody>
          <a:bodyPr wrap="square" rtlCol="0">
            <a:spAutoFit/>
          </a:bodyPr>
          <a:lstStyle/>
          <a:p>
            <a:r>
              <a:rPr lang="fr-FR" sz="2000" dirty="0" smtClean="0">
                <a:latin typeface="Tahoma" pitchFamily="34" charset="0"/>
                <a:ea typeface="Tahoma" pitchFamily="34" charset="0"/>
                <a:cs typeface="Tahoma" pitchFamily="34" charset="0"/>
              </a:rPr>
              <a:t>Séjours linguistiques et ludiques</a:t>
            </a:r>
          </a:p>
          <a:p>
            <a:endParaRPr lang="fr-FR" dirty="0"/>
          </a:p>
        </p:txBody>
      </p:sp>
      <p:sp>
        <p:nvSpPr>
          <p:cNvPr id="9" name="TextBox 8"/>
          <p:cNvSpPr txBox="1"/>
          <p:nvPr/>
        </p:nvSpPr>
        <p:spPr>
          <a:xfrm>
            <a:off x="533400" y="3048000"/>
            <a:ext cx="1524000" cy="1600438"/>
          </a:xfrm>
          <a:prstGeom prst="rect">
            <a:avLst/>
          </a:prstGeom>
          <a:noFill/>
        </p:spPr>
        <p:txBody>
          <a:bodyPr wrap="square" rtlCol="0">
            <a:spAutoFit/>
          </a:bodyPr>
          <a:lstStyle/>
          <a:p>
            <a:pPr algn="ctr"/>
            <a:r>
              <a:rPr lang="fr-FR" sz="2000" dirty="0" smtClean="0">
                <a:latin typeface="Tahoma" pitchFamily="34" charset="0"/>
                <a:ea typeface="Tahoma" pitchFamily="34" charset="0"/>
                <a:cs typeface="Tahoma" pitchFamily="34" charset="0"/>
              </a:rPr>
              <a:t>Différents endroits, différents cultures</a:t>
            </a:r>
          </a:p>
          <a:p>
            <a:endParaRPr lang="fr-FR"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81088" y="152400"/>
            <a:ext cx="8062912" cy="1204912"/>
          </a:xfrm>
        </p:spPr>
        <p:txBody>
          <a:bodyPr>
            <a:normAutofit fontScale="90000"/>
          </a:bodyPr>
          <a:lstStyle/>
          <a:p>
            <a:pPr algn="ctr"/>
            <a:r>
              <a:rPr lang="en-US" b="1" dirty="0" smtClean="0"/>
              <a:t>Warner Bros. Studio</a:t>
            </a:r>
            <a:br>
              <a:rPr lang="en-US" b="1" dirty="0" smtClean="0"/>
            </a:br>
            <a:r>
              <a:rPr lang="en-US" b="1" dirty="0" smtClean="0"/>
              <a:t>  </a:t>
            </a:r>
            <a:r>
              <a:rPr lang="en-US" sz="2000" b="1" dirty="0" err="1" smtClean="0"/>
              <a:t>Londres</a:t>
            </a:r>
            <a:r>
              <a:rPr lang="en-US" sz="2000" b="1" dirty="0" smtClean="0"/>
              <a:t>, </a:t>
            </a:r>
            <a:r>
              <a:rPr lang="en-US" sz="2000" b="1" dirty="0" err="1" smtClean="0"/>
              <a:t>Angleterre</a:t>
            </a:r>
            <a:r>
              <a:rPr lang="en-US" sz="2000" dirty="0" smtClean="0"/>
              <a:t> </a:t>
            </a:r>
            <a:endParaRPr lang="fr-FR" sz="2000" dirty="0"/>
          </a:p>
        </p:txBody>
      </p:sp>
      <p:sp>
        <p:nvSpPr>
          <p:cNvPr id="3" name="Subtitle 2"/>
          <p:cNvSpPr>
            <a:spLocks noGrp="1"/>
          </p:cNvSpPr>
          <p:nvPr>
            <p:ph type="subTitle" idx="1"/>
          </p:nvPr>
        </p:nvSpPr>
        <p:spPr>
          <a:xfrm>
            <a:off x="0" y="1447800"/>
            <a:ext cx="8603456" cy="2555080"/>
          </a:xfrm>
        </p:spPr>
        <p:txBody>
          <a:bodyPr>
            <a:normAutofit/>
          </a:bodyPr>
          <a:lstStyle/>
          <a:p>
            <a:pPr algn="just"/>
            <a:r>
              <a:rPr lang="fr-FR" sz="2000" b="1" dirty="0" smtClean="0">
                <a:latin typeface="Tahoma" pitchFamily="34" charset="0"/>
                <a:ea typeface="Tahoma" pitchFamily="34" charset="0"/>
                <a:cs typeface="Tahoma" pitchFamily="34" charset="0"/>
              </a:rPr>
              <a:t>Une journée magique dans les coulisses des films de Harry Potter aux studios Warner </a:t>
            </a:r>
            <a:r>
              <a:rPr lang="fr-FR" sz="2000" b="1" dirty="0" err="1" smtClean="0">
                <a:latin typeface="Tahoma" pitchFamily="34" charset="0"/>
                <a:ea typeface="Tahoma" pitchFamily="34" charset="0"/>
                <a:cs typeface="Tahoma" pitchFamily="34" charset="0"/>
              </a:rPr>
              <a:t>Bros</a:t>
            </a:r>
            <a:r>
              <a:rPr lang="fr-FR" sz="2000" b="1" dirty="0" smtClean="0">
                <a:latin typeface="Tahoma" pitchFamily="34" charset="0"/>
                <a:ea typeface="Tahoma" pitchFamily="34" charset="0"/>
                <a:cs typeface="Tahoma" pitchFamily="34" charset="0"/>
              </a:rPr>
              <a:t>. </a:t>
            </a:r>
            <a:endParaRPr lang="fr-FR" sz="2000" b="1" dirty="0">
              <a:latin typeface="Tahoma" pitchFamily="34" charset="0"/>
              <a:ea typeface="Tahoma" pitchFamily="34" charset="0"/>
              <a:cs typeface="Tahoma" pitchFamily="34" charset="0"/>
            </a:endParaRPr>
          </a:p>
        </p:txBody>
      </p:sp>
      <p:sp>
        <p:nvSpPr>
          <p:cNvPr id="4" name="Rectangle 3"/>
          <p:cNvSpPr/>
          <p:nvPr/>
        </p:nvSpPr>
        <p:spPr>
          <a:xfrm>
            <a:off x="457200" y="4334232"/>
            <a:ext cx="6248400" cy="646331"/>
          </a:xfrm>
          <a:prstGeom prst="rect">
            <a:avLst/>
          </a:prstGeom>
        </p:spPr>
        <p:txBody>
          <a:bodyPr wrap="square">
            <a:spAutoFit/>
          </a:bodyPr>
          <a:lstStyle/>
          <a:p>
            <a:r>
              <a:rPr lang="fr-FR" dirty="0" smtClean="0"/>
              <a:t/>
            </a:r>
            <a:br>
              <a:rPr lang="fr-FR" dirty="0" smtClean="0"/>
            </a:br>
            <a:endParaRPr lang="fr-FR" dirty="0"/>
          </a:p>
        </p:txBody>
      </p:sp>
      <p:pic>
        <p:nvPicPr>
          <p:cNvPr id="5" name="Picture 4" descr="harry.jpg"/>
          <p:cNvPicPr>
            <a:picLocks noChangeAspect="1"/>
          </p:cNvPicPr>
          <p:nvPr/>
        </p:nvPicPr>
        <p:blipFill>
          <a:blip r:embed="rId2"/>
          <a:stretch>
            <a:fillRect/>
          </a:stretch>
        </p:blipFill>
        <p:spPr>
          <a:xfrm>
            <a:off x="152400" y="2590800"/>
            <a:ext cx="3962400" cy="3638939"/>
          </a:xfrm>
          <a:prstGeom prst="rect">
            <a:avLst/>
          </a:prstGeom>
        </p:spPr>
      </p:pic>
      <p:pic>
        <p:nvPicPr>
          <p:cNvPr id="6" name="Picture 5" descr="potter.jpg"/>
          <p:cNvPicPr>
            <a:picLocks noChangeAspect="1"/>
          </p:cNvPicPr>
          <p:nvPr/>
        </p:nvPicPr>
        <p:blipFill>
          <a:blip r:embed="rId3"/>
          <a:stretch>
            <a:fillRect/>
          </a:stretch>
        </p:blipFill>
        <p:spPr>
          <a:xfrm>
            <a:off x="4191000" y="2133600"/>
            <a:ext cx="4490357" cy="2514600"/>
          </a:xfrm>
          <a:prstGeom prst="rect">
            <a:avLst/>
          </a:prstGeom>
        </p:spPr>
      </p:pic>
      <p:sp>
        <p:nvSpPr>
          <p:cNvPr id="8" name="TextBox 7"/>
          <p:cNvSpPr txBox="1"/>
          <p:nvPr/>
        </p:nvSpPr>
        <p:spPr>
          <a:xfrm>
            <a:off x="4267200" y="4648200"/>
            <a:ext cx="4114800" cy="1323439"/>
          </a:xfrm>
          <a:prstGeom prst="rect">
            <a:avLst/>
          </a:prstGeom>
          <a:noFill/>
        </p:spPr>
        <p:txBody>
          <a:bodyPr wrap="square" rtlCol="0">
            <a:spAutoFit/>
          </a:bodyPr>
          <a:lstStyle/>
          <a:p>
            <a:r>
              <a:rPr lang="fr-FR" sz="2000" dirty="0" smtClean="0">
                <a:latin typeface="Tahoma" pitchFamily="34" charset="0"/>
                <a:ea typeface="Tahoma" pitchFamily="34" charset="0"/>
                <a:cs typeface="Tahoma" pitchFamily="34" charset="0"/>
              </a:rPr>
              <a:t>Ainsi que d’autres lieux de tournage, les plateaux, les costumes et les accessoires utilises dans les films.</a:t>
            </a:r>
            <a:endParaRPr lang="fr-FR" sz="20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8901112" cy="1331913"/>
          </a:xfrm>
        </p:spPr>
        <p:txBody>
          <a:bodyPr/>
          <a:lstStyle/>
          <a:p>
            <a:pPr algn="ctr"/>
            <a:r>
              <a:rPr lang="fr-FR" dirty="0" smtClean="0"/>
              <a:t>Le Palais de Buckingham</a:t>
            </a:r>
            <a:br>
              <a:rPr lang="fr-FR" dirty="0" smtClean="0"/>
            </a:br>
            <a:r>
              <a:rPr lang="fr-FR" sz="2000" dirty="0" smtClean="0"/>
              <a:t>Londres, Angleterre</a:t>
            </a:r>
            <a:endParaRPr lang="fr-FR" sz="2000" dirty="0"/>
          </a:p>
        </p:txBody>
      </p:sp>
      <p:sp>
        <p:nvSpPr>
          <p:cNvPr id="3" name="Subtitle 2"/>
          <p:cNvSpPr>
            <a:spLocks noGrp="1"/>
          </p:cNvSpPr>
          <p:nvPr>
            <p:ph type="subTitle" idx="1"/>
          </p:nvPr>
        </p:nvSpPr>
        <p:spPr>
          <a:xfrm>
            <a:off x="228600" y="4953000"/>
            <a:ext cx="7620000" cy="1676400"/>
          </a:xfrm>
        </p:spPr>
        <p:txBody>
          <a:bodyPr>
            <a:normAutofit/>
          </a:bodyPr>
          <a:lstStyle/>
          <a:p>
            <a:pPr algn="l"/>
            <a:r>
              <a:rPr lang="fr-FR" sz="2000" b="1" dirty="0" smtClean="0">
                <a:latin typeface="Tahoma" pitchFamily="34" charset="0"/>
                <a:ea typeface="Tahoma" pitchFamily="34" charset="0"/>
                <a:cs typeface="Tahoma" pitchFamily="34" charset="0"/>
              </a:rPr>
              <a:t>Derrière sa façade impressionnante se cachent quelques 750 pièces, certaines d’entre elles servent de salles de réception pour les grandes occasions. Buckingham est aussi le site où la Relève de la Garde est la plus populaire de toutes les résidences royales</a:t>
            </a:r>
            <a:r>
              <a:rPr lang="fr-FR" sz="2000" dirty="0" smtClean="0"/>
              <a:t>.</a:t>
            </a:r>
            <a:endParaRPr lang="fr-FR" sz="2000" dirty="0"/>
          </a:p>
        </p:txBody>
      </p:sp>
      <p:pic>
        <p:nvPicPr>
          <p:cNvPr id="5" name="Picture 4" descr="3609-640x360-buck_palace_side_640.jpg"/>
          <p:cNvPicPr>
            <a:picLocks noChangeAspect="1"/>
          </p:cNvPicPr>
          <p:nvPr/>
        </p:nvPicPr>
        <p:blipFill>
          <a:blip r:embed="rId2"/>
          <a:stretch>
            <a:fillRect/>
          </a:stretch>
        </p:blipFill>
        <p:spPr>
          <a:xfrm>
            <a:off x="4622800" y="1676400"/>
            <a:ext cx="4521200" cy="2743200"/>
          </a:xfrm>
          <a:prstGeom prst="rect">
            <a:avLst/>
          </a:prstGeom>
        </p:spPr>
      </p:pic>
      <p:pic>
        <p:nvPicPr>
          <p:cNvPr id="6" name="Picture 5" descr="KB53aWMgHdsvmncyXDUXjFWP.jpeg"/>
          <p:cNvPicPr>
            <a:picLocks noChangeAspect="1"/>
          </p:cNvPicPr>
          <p:nvPr/>
        </p:nvPicPr>
        <p:blipFill>
          <a:blip r:embed="rId3" cstate="print"/>
          <a:stretch>
            <a:fillRect/>
          </a:stretch>
        </p:blipFill>
        <p:spPr>
          <a:xfrm>
            <a:off x="152400" y="1676400"/>
            <a:ext cx="4343400" cy="2787529"/>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0"/>
            <a:ext cx="8062912" cy="1255713"/>
          </a:xfrm>
        </p:spPr>
        <p:txBody>
          <a:bodyPr/>
          <a:lstStyle/>
          <a:p>
            <a:pPr algn="ctr"/>
            <a:r>
              <a:rPr lang="fr-FR" dirty="0" smtClean="0"/>
              <a:t>Le London </a:t>
            </a:r>
            <a:r>
              <a:rPr lang="fr-FR" dirty="0" err="1" smtClean="0"/>
              <a:t>Eye</a:t>
            </a:r>
            <a:r>
              <a:rPr lang="fr-FR" dirty="0" smtClean="0"/>
              <a:t/>
            </a:r>
            <a:br>
              <a:rPr lang="fr-FR" dirty="0" smtClean="0"/>
            </a:br>
            <a:r>
              <a:rPr lang="fr-FR" sz="2000" dirty="0" smtClean="0"/>
              <a:t>Londres, Angleterre</a:t>
            </a:r>
            <a:endParaRPr lang="fr-FR" sz="2000" dirty="0"/>
          </a:p>
        </p:txBody>
      </p:sp>
      <p:sp>
        <p:nvSpPr>
          <p:cNvPr id="3" name="Subtitle 2"/>
          <p:cNvSpPr>
            <a:spLocks noGrp="1"/>
          </p:cNvSpPr>
          <p:nvPr>
            <p:ph type="subTitle" idx="1"/>
          </p:nvPr>
        </p:nvSpPr>
        <p:spPr>
          <a:xfrm>
            <a:off x="0" y="4572000"/>
            <a:ext cx="7848600" cy="2133600"/>
          </a:xfrm>
        </p:spPr>
        <p:txBody>
          <a:bodyPr>
            <a:noAutofit/>
          </a:bodyPr>
          <a:lstStyle/>
          <a:p>
            <a:pPr algn="l"/>
            <a:r>
              <a:rPr lang="fr-FR" sz="2000" b="1" dirty="0" smtClean="0">
                <a:latin typeface="Tahoma" pitchFamily="34" charset="0"/>
                <a:ea typeface="Tahoma" pitchFamily="34" charset="0"/>
                <a:cs typeface="Tahoma" pitchFamily="34" charset="0"/>
              </a:rPr>
              <a:t>Ouvert au public depuis mars 2000, le London </a:t>
            </a:r>
            <a:r>
              <a:rPr lang="fr-FR" sz="2000" b="1" dirty="0" err="1" smtClean="0">
                <a:latin typeface="Tahoma" pitchFamily="34" charset="0"/>
                <a:ea typeface="Tahoma" pitchFamily="34" charset="0"/>
                <a:cs typeface="Tahoma" pitchFamily="34" charset="0"/>
              </a:rPr>
              <a:t>Eye</a:t>
            </a:r>
            <a:r>
              <a:rPr lang="fr-FR" sz="2000" b="1" dirty="0" smtClean="0">
                <a:latin typeface="Tahoma" pitchFamily="34" charset="0"/>
                <a:ea typeface="Tahoma" pitchFamily="34" charset="0"/>
                <a:cs typeface="Tahoma" pitchFamily="34" charset="0"/>
              </a:rPr>
              <a:t>, aussi connu sous le nom de la grande roue du millénaire, est l’une des attractions payantes les plus fréquentées du Royaume-Uni. La raison est évidente : avec ses vues à 360 degrés depuis les 32 cabines, le London </a:t>
            </a:r>
            <a:r>
              <a:rPr lang="fr-FR" sz="2000" b="1" dirty="0" err="1" smtClean="0">
                <a:latin typeface="Tahoma" pitchFamily="34" charset="0"/>
                <a:ea typeface="Tahoma" pitchFamily="34" charset="0"/>
                <a:cs typeface="Tahoma" pitchFamily="34" charset="0"/>
              </a:rPr>
              <a:t>Eye</a:t>
            </a:r>
            <a:r>
              <a:rPr lang="fr-FR" sz="2000" b="1" dirty="0" smtClean="0">
                <a:latin typeface="Tahoma" pitchFamily="34" charset="0"/>
                <a:ea typeface="Tahoma" pitchFamily="34" charset="0"/>
                <a:cs typeface="Tahoma" pitchFamily="34" charset="0"/>
              </a:rPr>
              <a:t> vous offre ce que beaucoup considèrent comme le plus beau panorama de Londres</a:t>
            </a:r>
            <a:r>
              <a:rPr lang="fr-FR" sz="2000" dirty="0" smtClean="0"/>
              <a:t>.</a:t>
            </a:r>
            <a:endParaRPr lang="fr-FR" sz="2000" dirty="0"/>
          </a:p>
        </p:txBody>
      </p:sp>
      <p:pic>
        <p:nvPicPr>
          <p:cNvPr id="4" name="Picture 3" descr="45702-640x360-london-eye-p-libera-2011-2.jpg"/>
          <p:cNvPicPr>
            <a:picLocks noChangeAspect="1"/>
          </p:cNvPicPr>
          <p:nvPr/>
        </p:nvPicPr>
        <p:blipFill>
          <a:blip r:embed="rId2"/>
          <a:stretch>
            <a:fillRect/>
          </a:stretch>
        </p:blipFill>
        <p:spPr>
          <a:xfrm>
            <a:off x="5867400" y="2057400"/>
            <a:ext cx="3115734" cy="1752600"/>
          </a:xfrm>
          <a:prstGeom prst="rect">
            <a:avLst/>
          </a:prstGeom>
        </p:spPr>
      </p:pic>
      <p:pic>
        <p:nvPicPr>
          <p:cNvPr id="5" name="Picture 4" descr="touri.jpg"/>
          <p:cNvPicPr>
            <a:picLocks noChangeAspect="1"/>
          </p:cNvPicPr>
          <p:nvPr/>
        </p:nvPicPr>
        <p:blipFill>
          <a:blip r:embed="rId3"/>
          <a:stretch>
            <a:fillRect/>
          </a:stretch>
        </p:blipFill>
        <p:spPr>
          <a:xfrm>
            <a:off x="228600" y="1295400"/>
            <a:ext cx="5566103" cy="312420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03632"/>
            <a:ext cx="8229600" cy="1170432"/>
          </a:xfrm>
        </p:spPr>
        <p:txBody>
          <a:bodyPr/>
          <a:lstStyle/>
          <a:p>
            <a:pPr algn="ctr"/>
            <a:r>
              <a:rPr lang="fr-FR" dirty="0" smtClean="0"/>
              <a:t>Afrique du Sud</a:t>
            </a:r>
            <a:endParaRPr lang="fr-FR" dirty="0"/>
          </a:p>
        </p:txBody>
      </p:sp>
      <p:sp>
        <p:nvSpPr>
          <p:cNvPr id="3" name="TextBox 2"/>
          <p:cNvSpPr txBox="1"/>
          <p:nvPr/>
        </p:nvSpPr>
        <p:spPr>
          <a:xfrm>
            <a:off x="304800" y="1676400"/>
            <a:ext cx="3657600" cy="2246769"/>
          </a:xfrm>
          <a:prstGeom prst="rect">
            <a:avLst/>
          </a:prstGeom>
          <a:noFill/>
        </p:spPr>
        <p:txBody>
          <a:bodyPr wrap="square" rtlCol="0">
            <a:spAutoFit/>
          </a:bodyPr>
          <a:lstStyle/>
          <a:p>
            <a:r>
              <a:rPr lang="fr-FR" sz="2000" dirty="0" smtClean="0">
                <a:latin typeface="Tahoma" pitchFamily="34" charset="0"/>
                <a:ea typeface="Tahoma" pitchFamily="34" charset="0"/>
                <a:cs typeface="Tahoma" pitchFamily="34" charset="0"/>
              </a:rPr>
              <a:t>Pays aux mille facettes et terre de contraste, c’est la destination idéale pour les amoureux de la nature et des animaux.. Sa géographie est tout simplement exceptionnelle.</a:t>
            </a:r>
            <a:endParaRPr lang="fr-FR" sz="2000" dirty="0">
              <a:latin typeface="Tahoma" pitchFamily="34" charset="0"/>
              <a:ea typeface="Tahoma" pitchFamily="34" charset="0"/>
              <a:cs typeface="Tahoma" pitchFamily="34" charset="0"/>
            </a:endParaRPr>
          </a:p>
        </p:txBody>
      </p:sp>
      <p:pic>
        <p:nvPicPr>
          <p:cNvPr id="5" name="Picture 4" descr="anim.jpg"/>
          <p:cNvPicPr>
            <a:picLocks noChangeAspect="1"/>
          </p:cNvPicPr>
          <p:nvPr/>
        </p:nvPicPr>
        <p:blipFill>
          <a:blip r:embed="rId2"/>
          <a:stretch>
            <a:fillRect/>
          </a:stretch>
        </p:blipFill>
        <p:spPr>
          <a:xfrm>
            <a:off x="152400" y="4495800"/>
            <a:ext cx="3276600" cy="2172529"/>
          </a:xfrm>
          <a:prstGeom prst="rect">
            <a:avLst/>
          </a:prstGeom>
        </p:spPr>
      </p:pic>
      <p:pic>
        <p:nvPicPr>
          <p:cNvPr id="6" name="Picture 5" descr="etape-afrique-du-sud-1_5185559.jpg"/>
          <p:cNvPicPr>
            <a:picLocks noChangeAspect="1"/>
          </p:cNvPicPr>
          <p:nvPr/>
        </p:nvPicPr>
        <p:blipFill>
          <a:blip r:embed="rId3"/>
          <a:stretch>
            <a:fillRect/>
          </a:stretch>
        </p:blipFill>
        <p:spPr>
          <a:xfrm>
            <a:off x="3962400" y="1066800"/>
            <a:ext cx="5029200" cy="4038600"/>
          </a:xfrm>
          <a:prstGeom prst="rect">
            <a:avLst/>
          </a:prstGeom>
        </p:spPr>
      </p:pic>
      <p:sp>
        <p:nvSpPr>
          <p:cNvPr id="7" name="TextBox 6"/>
          <p:cNvSpPr txBox="1"/>
          <p:nvPr/>
        </p:nvSpPr>
        <p:spPr>
          <a:xfrm>
            <a:off x="3581400" y="5029200"/>
            <a:ext cx="5562600" cy="1631216"/>
          </a:xfrm>
          <a:prstGeom prst="rect">
            <a:avLst/>
          </a:prstGeom>
          <a:noFill/>
        </p:spPr>
        <p:txBody>
          <a:bodyPr wrap="square" rtlCol="0">
            <a:spAutoFit/>
          </a:bodyPr>
          <a:lstStyle/>
          <a:p>
            <a:r>
              <a:rPr lang="fr-FR" sz="2000" dirty="0" smtClean="0">
                <a:latin typeface="Tahoma" pitchFamily="34" charset="0"/>
                <a:ea typeface="Tahoma" pitchFamily="34" charset="0"/>
                <a:cs typeface="Tahoma" pitchFamily="34" charset="0"/>
              </a:rPr>
              <a:t>Entre grands espaces, montagnes,  déserts, parcs nationaux, réserves naturelles et plage de rêve, l’ Afrique du Sud offre une grande diversité de paysages d’une beauté sans pareille.</a:t>
            </a:r>
            <a:endParaRPr lang="fr-FR" sz="20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33400" y="0"/>
            <a:ext cx="8062912" cy="1241425"/>
          </a:xfrm>
        </p:spPr>
        <p:txBody>
          <a:bodyPr/>
          <a:lstStyle/>
          <a:p>
            <a:pPr algn="ctr"/>
            <a:r>
              <a:rPr lang="fr-FR" dirty="0" smtClean="0"/>
              <a:t>Université du Cap</a:t>
            </a:r>
            <a:br>
              <a:rPr lang="fr-FR" dirty="0" smtClean="0"/>
            </a:br>
            <a:r>
              <a:rPr lang="fr-FR" sz="2000" dirty="0" smtClean="0"/>
              <a:t>Le Cap, Afrique du Sud</a:t>
            </a:r>
            <a:endParaRPr lang="fr-FR" sz="2000" dirty="0"/>
          </a:p>
        </p:txBody>
      </p:sp>
      <p:sp>
        <p:nvSpPr>
          <p:cNvPr id="3" name="Subtitle 2"/>
          <p:cNvSpPr>
            <a:spLocks noGrp="1"/>
          </p:cNvSpPr>
          <p:nvPr>
            <p:ph type="subTitle" idx="1"/>
          </p:nvPr>
        </p:nvSpPr>
        <p:spPr>
          <a:xfrm>
            <a:off x="0" y="2438400"/>
            <a:ext cx="3200400" cy="3276600"/>
          </a:xfrm>
        </p:spPr>
        <p:txBody>
          <a:bodyPr>
            <a:normAutofit/>
          </a:bodyPr>
          <a:lstStyle/>
          <a:p>
            <a:pPr algn="just"/>
            <a:r>
              <a:rPr lang="fr-FR" sz="2000" b="1" dirty="0" smtClean="0">
                <a:latin typeface="Tahoma" pitchFamily="34" charset="0"/>
                <a:ea typeface="Tahoma" pitchFamily="34" charset="0"/>
                <a:cs typeface="Tahoma" pitchFamily="34" charset="0"/>
              </a:rPr>
              <a:t>L’université du Cap (en anglais, </a:t>
            </a:r>
            <a:r>
              <a:rPr lang="fr-FR" sz="2000" b="1" i="1" dirty="0" err="1" smtClean="0">
                <a:latin typeface="Tahoma" pitchFamily="34" charset="0"/>
                <a:ea typeface="Tahoma" pitchFamily="34" charset="0"/>
                <a:cs typeface="Tahoma" pitchFamily="34" charset="0"/>
              </a:rPr>
              <a:t>University</a:t>
            </a:r>
            <a:r>
              <a:rPr lang="fr-FR" sz="2000" b="1" i="1" dirty="0" smtClean="0">
                <a:latin typeface="Tahoma" pitchFamily="34" charset="0"/>
                <a:ea typeface="Tahoma" pitchFamily="34" charset="0"/>
                <a:cs typeface="Tahoma" pitchFamily="34" charset="0"/>
              </a:rPr>
              <a:t> of Cape </a:t>
            </a:r>
            <a:r>
              <a:rPr lang="fr-FR" sz="2000" b="1" i="1" dirty="0" err="1" smtClean="0">
                <a:latin typeface="Tahoma" pitchFamily="34" charset="0"/>
                <a:ea typeface="Tahoma" pitchFamily="34" charset="0"/>
                <a:cs typeface="Tahoma" pitchFamily="34" charset="0"/>
              </a:rPr>
              <a:t>Town</a:t>
            </a:r>
            <a:r>
              <a:rPr lang="fr-FR" sz="2000" b="1" dirty="0" smtClean="0">
                <a:latin typeface="Tahoma" pitchFamily="34" charset="0"/>
                <a:ea typeface="Tahoma" pitchFamily="34" charset="0"/>
                <a:cs typeface="Tahoma" pitchFamily="34" charset="0"/>
              </a:rPr>
              <a:t>, UCT) est une université publique sud-africaine, située au Cap dans la province du Cap-Occidental. </a:t>
            </a:r>
            <a:endParaRPr lang="fr-FR" sz="2000" b="1" dirty="0">
              <a:latin typeface="Tahoma" pitchFamily="34" charset="0"/>
              <a:ea typeface="Tahoma" pitchFamily="34" charset="0"/>
              <a:cs typeface="Tahoma" pitchFamily="34" charset="0"/>
            </a:endParaRPr>
          </a:p>
        </p:txBody>
      </p:sp>
      <p:pic>
        <p:nvPicPr>
          <p:cNvPr id="5" name="Picture 4" descr="af.png"/>
          <p:cNvPicPr>
            <a:picLocks noChangeAspect="1"/>
          </p:cNvPicPr>
          <p:nvPr/>
        </p:nvPicPr>
        <p:blipFill>
          <a:blip r:embed="rId2"/>
          <a:stretch>
            <a:fillRect/>
          </a:stretch>
        </p:blipFill>
        <p:spPr>
          <a:xfrm>
            <a:off x="0" y="0"/>
            <a:ext cx="2124075" cy="2152650"/>
          </a:xfrm>
          <a:prstGeom prst="rect">
            <a:avLst/>
          </a:prstGeom>
        </p:spPr>
      </p:pic>
      <p:pic>
        <p:nvPicPr>
          <p:cNvPr id="6" name="Picture 5" descr="capt.jpg"/>
          <p:cNvPicPr>
            <a:picLocks noChangeAspect="1"/>
          </p:cNvPicPr>
          <p:nvPr/>
        </p:nvPicPr>
        <p:blipFill>
          <a:blip r:embed="rId3"/>
          <a:stretch>
            <a:fillRect/>
          </a:stretch>
        </p:blipFill>
        <p:spPr>
          <a:xfrm>
            <a:off x="3276600" y="1447800"/>
            <a:ext cx="5606381" cy="3810000"/>
          </a:xfrm>
          <a:prstGeom prst="rect">
            <a:avLst/>
          </a:prstGeom>
        </p:spPr>
      </p:pic>
      <p:sp>
        <p:nvSpPr>
          <p:cNvPr id="7" name="TextBox 6"/>
          <p:cNvSpPr txBox="1"/>
          <p:nvPr/>
        </p:nvSpPr>
        <p:spPr>
          <a:xfrm>
            <a:off x="381000" y="2667000"/>
            <a:ext cx="2590800" cy="369332"/>
          </a:xfrm>
          <a:prstGeom prst="rect">
            <a:avLst/>
          </a:prstGeom>
          <a:noFill/>
        </p:spPr>
        <p:txBody>
          <a:bodyPr wrap="square" rtlCol="0">
            <a:spAutoFit/>
          </a:bodyPr>
          <a:lstStyle/>
          <a:p>
            <a:endParaRPr lang="fr-FR" dirty="0"/>
          </a:p>
        </p:txBody>
      </p:sp>
      <p:sp>
        <p:nvSpPr>
          <p:cNvPr id="8" name="TextBox 7"/>
          <p:cNvSpPr txBox="1"/>
          <p:nvPr/>
        </p:nvSpPr>
        <p:spPr>
          <a:xfrm>
            <a:off x="0" y="5715000"/>
            <a:ext cx="8153400" cy="707886"/>
          </a:xfrm>
          <a:prstGeom prst="rect">
            <a:avLst/>
          </a:prstGeom>
          <a:noFill/>
        </p:spPr>
        <p:txBody>
          <a:bodyPr wrap="square" rtlCol="0">
            <a:spAutoFit/>
          </a:bodyPr>
          <a:lstStyle/>
          <a:p>
            <a:r>
              <a:rPr lang="fr-FR" sz="2000" b="1" dirty="0" smtClean="0">
                <a:latin typeface="Tahoma" pitchFamily="34" charset="0"/>
                <a:ea typeface="Tahoma" pitchFamily="34" charset="0"/>
                <a:cs typeface="Tahoma" pitchFamily="34" charset="0"/>
              </a:rPr>
              <a:t>Elle est la plus ancienne université de ce pays, fondée en 1829 sous le nom de </a:t>
            </a:r>
            <a:r>
              <a:rPr lang="fr-FR" sz="2000" b="1" i="1" dirty="0" smtClean="0">
                <a:latin typeface="Tahoma" pitchFamily="34" charset="0"/>
                <a:ea typeface="Tahoma" pitchFamily="34" charset="0"/>
                <a:cs typeface="Tahoma" pitchFamily="34" charset="0"/>
              </a:rPr>
              <a:t>South </a:t>
            </a:r>
            <a:r>
              <a:rPr lang="fr-FR" sz="2000" b="1" i="1" dirty="0" err="1" smtClean="0">
                <a:latin typeface="Tahoma" pitchFamily="34" charset="0"/>
                <a:ea typeface="Tahoma" pitchFamily="34" charset="0"/>
                <a:cs typeface="Tahoma" pitchFamily="34" charset="0"/>
              </a:rPr>
              <a:t>African</a:t>
            </a:r>
            <a:r>
              <a:rPr lang="fr-FR" sz="2000" b="1" i="1" dirty="0" smtClean="0">
                <a:latin typeface="Tahoma" pitchFamily="34" charset="0"/>
                <a:ea typeface="Tahoma" pitchFamily="34" charset="0"/>
                <a:cs typeface="Tahoma" pitchFamily="34" charset="0"/>
              </a:rPr>
              <a:t> </a:t>
            </a:r>
            <a:r>
              <a:rPr lang="fr-FR" sz="2000" b="1" i="1" dirty="0" err="1" smtClean="0">
                <a:latin typeface="Tahoma" pitchFamily="34" charset="0"/>
                <a:ea typeface="Tahoma" pitchFamily="34" charset="0"/>
                <a:cs typeface="Tahoma" pitchFamily="34" charset="0"/>
              </a:rPr>
              <a:t>College</a:t>
            </a:r>
            <a:endParaRPr lang="fr-FR" sz="200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47800" y="0"/>
            <a:ext cx="7696200" cy="1179513"/>
          </a:xfrm>
        </p:spPr>
        <p:txBody>
          <a:bodyPr>
            <a:normAutofit fontScale="90000"/>
          </a:bodyPr>
          <a:lstStyle/>
          <a:p>
            <a:pPr algn="ctr"/>
            <a:r>
              <a:rPr lang="fr-FR" dirty="0" smtClean="0"/>
              <a:t>Université de Witwatersrand</a:t>
            </a:r>
            <a:br>
              <a:rPr lang="fr-FR" dirty="0" smtClean="0"/>
            </a:br>
            <a:r>
              <a:rPr lang="fr-FR" sz="2200" dirty="0" smtClean="0"/>
              <a:t>Johannesburg, Afrique du Sud</a:t>
            </a:r>
            <a:endParaRPr lang="fr-FR" sz="2200" dirty="0"/>
          </a:p>
        </p:txBody>
      </p:sp>
      <p:sp>
        <p:nvSpPr>
          <p:cNvPr id="3" name="Subtitle 2"/>
          <p:cNvSpPr>
            <a:spLocks noGrp="1"/>
          </p:cNvSpPr>
          <p:nvPr>
            <p:ph type="subTitle" idx="1"/>
          </p:nvPr>
        </p:nvSpPr>
        <p:spPr>
          <a:xfrm>
            <a:off x="152400" y="4953000"/>
            <a:ext cx="8229600" cy="1905000"/>
          </a:xfrm>
        </p:spPr>
        <p:txBody>
          <a:bodyPr>
            <a:normAutofit fontScale="32500" lnSpcReduction="20000"/>
          </a:bodyPr>
          <a:lstStyle/>
          <a:p>
            <a:pPr algn="l"/>
            <a:r>
              <a:rPr lang="fr-FR" sz="6200" b="1" dirty="0" smtClean="0">
                <a:latin typeface="Tahoma" pitchFamily="34" charset="0"/>
                <a:ea typeface="Tahoma" pitchFamily="34" charset="0"/>
                <a:cs typeface="Tahoma" pitchFamily="34" charset="0"/>
              </a:rPr>
              <a:t>L'université est surnommée </a:t>
            </a:r>
            <a:r>
              <a:rPr lang="fr-FR" sz="6200" b="1" i="1" dirty="0" smtClean="0">
                <a:latin typeface="Tahoma" pitchFamily="34" charset="0"/>
                <a:ea typeface="Tahoma" pitchFamily="34" charset="0"/>
                <a:cs typeface="Tahoma" pitchFamily="34" charset="0"/>
              </a:rPr>
              <a:t>« </a:t>
            </a:r>
            <a:r>
              <a:rPr lang="fr-FR" sz="6200" b="1" i="1" dirty="0" err="1" smtClean="0">
                <a:latin typeface="Tahoma" pitchFamily="34" charset="0"/>
                <a:ea typeface="Tahoma" pitchFamily="34" charset="0"/>
                <a:cs typeface="Tahoma" pitchFamily="34" charset="0"/>
              </a:rPr>
              <a:t>Wits</a:t>
            </a:r>
            <a:r>
              <a:rPr lang="fr-FR" sz="6200" b="1" i="1" dirty="0" smtClean="0">
                <a:latin typeface="Tahoma" pitchFamily="34" charset="0"/>
                <a:ea typeface="Tahoma" pitchFamily="34" charset="0"/>
                <a:cs typeface="Tahoma" pitchFamily="34" charset="0"/>
              </a:rPr>
              <a:t> »</a:t>
            </a:r>
            <a:r>
              <a:rPr lang="fr-FR" sz="6200" b="1" dirty="0" smtClean="0">
                <a:latin typeface="Tahoma" pitchFamily="34" charset="0"/>
                <a:ea typeface="Tahoma" pitchFamily="34" charset="0"/>
                <a:cs typeface="Tahoma" pitchFamily="34" charset="0"/>
              </a:rPr>
              <a:t> (prononcé </a:t>
            </a:r>
            <a:r>
              <a:rPr lang="fr-FR" sz="6200" b="1" i="1" dirty="0" smtClean="0">
                <a:latin typeface="Tahoma" pitchFamily="34" charset="0"/>
                <a:ea typeface="Tahoma" pitchFamily="34" charset="0"/>
                <a:cs typeface="Tahoma" pitchFamily="34" charset="0"/>
              </a:rPr>
              <a:t>vits</a:t>
            </a:r>
            <a:r>
              <a:rPr lang="fr-FR" sz="6200" b="1" dirty="0" smtClean="0">
                <a:latin typeface="Tahoma" pitchFamily="34" charset="0"/>
                <a:ea typeface="Tahoma" pitchFamily="34" charset="0"/>
                <a:cs typeface="Tahoma" pitchFamily="34" charset="0"/>
              </a:rPr>
              <a:t>). Elle est la plus importante et prestigieuse université d'Afrique du Sud.</a:t>
            </a:r>
          </a:p>
          <a:p>
            <a:pPr algn="l"/>
            <a:r>
              <a:rPr lang="fr-FR" sz="6200" b="1" dirty="0" smtClean="0">
                <a:latin typeface="Tahoma" pitchFamily="34" charset="0"/>
                <a:ea typeface="Tahoma" pitchFamily="34" charset="0"/>
                <a:cs typeface="Tahoma" pitchFamily="34" charset="0"/>
              </a:rPr>
              <a:t>Université de langue </a:t>
            </a:r>
            <a:r>
              <a:rPr lang="fr-FR" sz="6200" b="1" dirty="0" smtClean="0">
                <a:latin typeface="Tahoma" pitchFamily="34" charset="0"/>
                <a:ea typeface="Tahoma" pitchFamily="34" charset="0"/>
                <a:cs typeface="Tahoma" pitchFamily="34" charset="0"/>
              </a:rPr>
              <a:t>anglaise</a:t>
            </a:r>
            <a:r>
              <a:rPr lang="fr-FR" sz="6200" b="1" dirty="0" smtClean="0">
                <a:latin typeface="Tahoma" pitchFamily="34" charset="0"/>
                <a:ea typeface="Tahoma" pitchFamily="34" charset="0"/>
                <a:cs typeface="Tahoma" pitchFamily="34" charset="0"/>
              </a:rPr>
              <a:t>, elle avait la particularité durant la période d'apartheid d'accueillir également des étudiants noirs en nombre limité. Elle fut la première université à être </a:t>
            </a:r>
            <a:r>
              <a:rPr lang="fr-FR" sz="6200" b="1" dirty="0" err="1" smtClean="0">
                <a:latin typeface="Tahoma" pitchFamily="34" charset="0"/>
                <a:ea typeface="Tahoma" pitchFamily="34" charset="0"/>
                <a:cs typeface="Tahoma" pitchFamily="34" charset="0"/>
              </a:rPr>
              <a:t>déségréguée</a:t>
            </a:r>
            <a:r>
              <a:rPr lang="fr-FR" sz="6200" b="1" dirty="0" smtClean="0">
                <a:latin typeface="Tahoma" pitchFamily="34" charset="0"/>
                <a:ea typeface="Tahoma" pitchFamily="34" charset="0"/>
                <a:cs typeface="Tahoma" pitchFamily="34" charset="0"/>
              </a:rPr>
              <a:t>.</a:t>
            </a:r>
            <a:r>
              <a:rPr lang="fr-FR" dirty="0" smtClean="0"/>
              <a:t>.</a:t>
            </a:r>
            <a:endParaRPr lang="fr-FR" dirty="0" smtClean="0"/>
          </a:p>
          <a:p>
            <a:endParaRPr lang="fr-FR" dirty="0"/>
          </a:p>
        </p:txBody>
      </p:sp>
      <p:pic>
        <p:nvPicPr>
          <p:cNvPr id="4" name="Picture 3" descr="ww.png"/>
          <p:cNvPicPr>
            <a:picLocks noChangeAspect="1"/>
          </p:cNvPicPr>
          <p:nvPr/>
        </p:nvPicPr>
        <p:blipFill>
          <a:blip r:embed="rId2"/>
          <a:stretch>
            <a:fillRect/>
          </a:stretch>
        </p:blipFill>
        <p:spPr>
          <a:xfrm>
            <a:off x="0" y="0"/>
            <a:ext cx="2038350" cy="2247900"/>
          </a:xfrm>
          <a:prstGeom prst="rect">
            <a:avLst/>
          </a:prstGeom>
        </p:spPr>
      </p:pic>
      <p:pic>
        <p:nvPicPr>
          <p:cNvPr id="5" name="Picture 4" descr="aphiwe03wits_617558982.jpg"/>
          <p:cNvPicPr>
            <a:picLocks noChangeAspect="1"/>
          </p:cNvPicPr>
          <p:nvPr/>
        </p:nvPicPr>
        <p:blipFill>
          <a:blip r:embed="rId3"/>
          <a:stretch>
            <a:fillRect/>
          </a:stretch>
        </p:blipFill>
        <p:spPr>
          <a:xfrm>
            <a:off x="2362200" y="1295400"/>
            <a:ext cx="6569746" cy="350520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95400" y="0"/>
            <a:ext cx="7543800" cy="1255713"/>
          </a:xfrm>
        </p:spPr>
        <p:txBody>
          <a:bodyPr>
            <a:normAutofit/>
          </a:bodyPr>
          <a:lstStyle/>
          <a:p>
            <a:pPr algn="ctr"/>
            <a:r>
              <a:rPr lang="fr-FR" dirty="0" smtClean="0"/>
              <a:t>Université Rhodes</a:t>
            </a:r>
            <a:br>
              <a:rPr lang="fr-FR" dirty="0" smtClean="0"/>
            </a:br>
            <a:r>
              <a:rPr lang="fr-FR" sz="2200" dirty="0" smtClean="0"/>
              <a:t>Grahamstown, Afrique du Sud</a:t>
            </a:r>
            <a:endParaRPr lang="fr-FR" sz="2200" dirty="0"/>
          </a:p>
        </p:txBody>
      </p:sp>
      <p:sp>
        <p:nvSpPr>
          <p:cNvPr id="3" name="Subtitle 2"/>
          <p:cNvSpPr>
            <a:spLocks noGrp="1"/>
          </p:cNvSpPr>
          <p:nvPr>
            <p:ph type="subTitle" idx="1"/>
          </p:nvPr>
        </p:nvSpPr>
        <p:spPr>
          <a:xfrm>
            <a:off x="0" y="5562600"/>
            <a:ext cx="8062912" cy="1295400"/>
          </a:xfrm>
        </p:spPr>
        <p:txBody>
          <a:bodyPr>
            <a:normAutofit/>
          </a:bodyPr>
          <a:lstStyle/>
          <a:p>
            <a:pPr algn="l"/>
            <a:r>
              <a:rPr lang="fr-FR" sz="2000" b="1" dirty="0" smtClean="0">
                <a:latin typeface="Tahoma" pitchFamily="34" charset="0"/>
                <a:ea typeface="Tahoma" pitchFamily="34" charset="0"/>
                <a:cs typeface="Tahoma" pitchFamily="34" charset="0"/>
              </a:rPr>
              <a:t>Son nom est un hommage à Cecil Rhodes, homme d'affaires, ancien premier ministre de la Colonie du Cap et fondateur de la Rhodésie.</a:t>
            </a:r>
            <a:endParaRPr lang="fr-FR" sz="2000" b="1" dirty="0">
              <a:latin typeface="Tahoma" pitchFamily="34" charset="0"/>
              <a:ea typeface="Tahoma" pitchFamily="34" charset="0"/>
              <a:cs typeface="Tahoma" pitchFamily="34" charset="0"/>
            </a:endParaRPr>
          </a:p>
        </p:txBody>
      </p:sp>
      <p:pic>
        <p:nvPicPr>
          <p:cNvPr id="4" name="Picture 3" descr="aaa.png"/>
          <p:cNvPicPr>
            <a:picLocks noChangeAspect="1"/>
          </p:cNvPicPr>
          <p:nvPr/>
        </p:nvPicPr>
        <p:blipFill>
          <a:blip r:embed="rId2"/>
          <a:stretch>
            <a:fillRect/>
          </a:stretch>
        </p:blipFill>
        <p:spPr>
          <a:xfrm>
            <a:off x="0" y="0"/>
            <a:ext cx="2724150" cy="1676400"/>
          </a:xfrm>
          <a:prstGeom prst="rect">
            <a:avLst/>
          </a:prstGeom>
        </p:spPr>
      </p:pic>
      <p:pic>
        <p:nvPicPr>
          <p:cNvPr id="5" name="Picture 4" descr="rhodes.jpg"/>
          <p:cNvPicPr>
            <a:picLocks noChangeAspect="1"/>
          </p:cNvPicPr>
          <p:nvPr/>
        </p:nvPicPr>
        <p:blipFill>
          <a:blip r:embed="rId3"/>
          <a:stretch>
            <a:fillRect/>
          </a:stretch>
        </p:blipFill>
        <p:spPr>
          <a:xfrm>
            <a:off x="4876800" y="2286000"/>
            <a:ext cx="4090160" cy="2438400"/>
          </a:xfrm>
          <a:prstGeom prst="rect">
            <a:avLst/>
          </a:prstGeom>
        </p:spPr>
      </p:pic>
      <p:pic>
        <p:nvPicPr>
          <p:cNvPr id="6" name="Picture 5" descr="Rhodes_oldcampus.jpg"/>
          <p:cNvPicPr>
            <a:picLocks noChangeAspect="1"/>
          </p:cNvPicPr>
          <p:nvPr/>
        </p:nvPicPr>
        <p:blipFill>
          <a:blip r:embed="rId4"/>
          <a:stretch>
            <a:fillRect/>
          </a:stretch>
        </p:blipFill>
        <p:spPr>
          <a:xfrm>
            <a:off x="152400" y="2057400"/>
            <a:ext cx="4464497" cy="304800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28600"/>
            <a:ext cx="6477000" cy="1362075"/>
          </a:xfrm>
        </p:spPr>
        <p:txBody>
          <a:bodyPr/>
          <a:lstStyle/>
          <a:p>
            <a:pPr algn="ctr"/>
            <a:r>
              <a:rPr lang="fr-FR" sz="4000" dirty="0" err="1" smtClean="0"/>
              <a:t>Sasol</a:t>
            </a:r>
            <a:r>
              <a:rPr lang="fr-FR" sz="4000" dirty="0" smtClean="0"/>
              <a:t> Limited</a:t>
            </a:r>
            <a:r>
              <a:rPr lang="fr-FR" dirty="0" smtClean="0"/>
              <a:t/>
            </a:r>
            <a:br>
              <a:rPr lang="fr-FR" dirty="0" smtClean="0"/>
            </a:br>
            <a:r>
              <a:rPr lang="fr-FR" sz="2000" dirty="0" smtClean="0"/>
              <a:t>Johannesburg, Afrique du Sud</a:t>
            </a:r>
            <a:endParaRPr lang="fr-FR" sz="2000" dirty="0"/>
          </a:p>
        </p:txBody>
      </p:sp>
      <p:sp>
        <p:nvSpPr>
          <p:cNvPr id="3" name="Text Placeholder 2"/>
          <p:cNvSpPr>
            <a:spLocks noGrp="1"/>
          </p:cNvSpPr>
          <p:nvPr>
            <p:ph type="body" idx="1"/>
          </p:nvPr>
        </p:nvSpPr>
        <p:spPr>
          <a:xfrm>
            <a:off x="304800" y="2209800"/>
            <a:ext cx="2971800" cy="3962400"/>
          </a:xfrm>
        </p:spPr>
        <p:txBody>
          <a:bodyPr>
            <a:normAutofit/>
          </a:bodyPr>
          <a:lstStyle/>
          <a:p>
            <a:r>
              <a:rPr lang="fr-FR" dirty="0" err="1" smtClean="0"/>
              <a:t>S</a:t>
            </a:r>
            <a:r>
              <a:rPr lang="fr-FR" dirty="0" err="1" smtClean="0">
                <a:latin typeface="Tahoma" pitchFamily="34" charset="0"/>
                <a:ea typeface="Tahoma" pitchFamily="34" charset="0"/>
                <a:cs typeface="Tahoma" pitchFamily="34" charset="0"/>
              </a:rPr>
              <a:t>asol</a:t>
            </a:r>
            <a:r>
              <a:rPr lang="fr-FR" dirty="0" smtClean="0">
                <a:latin typeface="Tahoma" pitchFamily="34" charset="0"/>
                <a:ea typeface="Tahoma" pitchFamily="34" charset="0"/>
                <a:cs typeface="Tahoma" pitchFamily="34" charset="0"/>
              </a:rPr>
              <a:t> </a:t>
            </a:r>
            <a:r>
              <a:rPr lang="fr-FR" dirty="0" smtClean="0">
                <a:latin typeface="Tahoma" pitchFamily="34" charset="0"/>
                <a:ea typeface="Tahoma" pitchFamily="34" charset="0"/>
                <a:cs typeface="Tahoma" pitchFamily="34" charset="0"/>
              </a:rPr>
              <a:t>est</a:t>
            </a:r>
            <a:r>
              <a:rPr lang="fr-FR" dirty="0" smtClean="0">
                <a:latin typeface="Tahoma" pitchFamily="34" charset="0"/>
                <a:ea typeface="Tahoma" pitchFamily="34" charset="0"/>
                <a:cs typeface="Tahoma" pitchFamily="34" charset="0"/>
              </a:rPr>
              <a:t> une entreprise de l'industrie </a:t>
            </a:r>
            <a:r>
              <a:rPr lang="fr-FR" dirty="0" smtClean="0">
                <a:latin typeface="Tahoma" pitchFamily="34" charset="0"/>
                <a:ea typeface="Tahoma" pitchFamily="34" charset="0"/>
                <a:cs typeface="Tahoma" pitchFamily="34" charset="0"/>
              </a:rPr>
              <a:t>chimique, </a:t>
            </a:r>
            <a:r>
              <a:rPr lang="fr-FR" dirty="0" smtClean="0">
                <a:latin typeface="Tahoma" pitchFamily="34" charset="0"/>
                <a:ea typeface="Tahoma" pitchFamily="34" charset="0"/>
                <a:cs typeface="Tahoma" pitchFamily="34" charset="0"/>
              </a:rPr>
              <a:t>spécialisée dans la transformation de charbon et de gaz naturel en hydrocarbures liquides selon le procédé Fischer-</a:t>
            </a:r>
            <a:r>
              <a:rPr lang="fr-FR" dirty="0" err="1" smtClean="0">
                <a:latin typeface="Tahoma" pitchFamily="34" charset="0"/>
                <a:ea typeface="Tahoma" pitchFamily="34" charset="0"/>
                <a:cs typeface="Tahoma" pitchFamily="34" charset="0"/>
              </a:rPr>
              <a:t>Tropsch</a:t>
            </a:r>
            <a:r>
              <a:rPr lang="fr-FR" dirty="0" smtClean="0">
                <a:latin typeface="Tahoma" pitchFamily="34" charset="0"/>
                <a:ea typeface="Tahoma" pitchFamily="34" charset="0"/>
                <a:cs typeface="Tahoma" pitchFamily="34" charset="0"/>
              </a:rPr>
              <a:t>.</a:t>
            </a:r>
            <a:r>
              <a:rPr lang="fr-FR" dirty="0" smtClean="0">
                <a:latin typeface="Tahoma" pitchFamily="34" charset="0"/>
                <a:ea typeface="Tahoma" pitchFamily="34" charset="0"/>
                <a:cs typeface="Tahoma" pitchFamily="34" charset="0"/>
              </a:rPr>
              <a:t> </a:t>
            </a:r>
            <a:endParaRPr lang="fr-FR" dirty="0" smtClean="0">
              <a:latin typeface="Tahoma" pitchFamily="34" charset="0"/>
              <a:ea typeface="Tahoma" pitchFamily="34" charset="0"/>
              <a:cs typeface="Tahoma" pitchFamily="34" charset="0"/>
            </a:endParaRPr>
          </a:p>
          <a:p>
            <a:endParaRPr lang="fr-FR" dirty="0"/>
          </a:p>
        </p:txBody>
      </p:sp>
      <p:pic>
        <p:nvPicPr>
          <p:cNvPr id="4" name="Picture 3" descr="sasol-squarelogo-1487164529782.png"/>
          <p:cNvPicPr>
            <a:picLocks noChangeAspect="1"/>
          </p:cNvPicPr>
          <p:nvPr/>
        </p:nvPicPr>
        <p:blipFill>
          <a:blip r:embed="rId2"/>
          <a:stretch>
            <a:fillRect/>
          </a:stretch>
        </p:blipFill>
        <p:spPr>
          <a:xfrm>
            <a:off x="5867400" y="0"/>
            <a:ext cx="1895475" cy="1905000"/>
          </a:xfrm>
          <a:prstGeom prst="rect">
            <a:avLst/>
          </a:prstGeom>
        </p:spPr>
      </p:pic>
      <p:pic>
        <p:nvPicPr>
          <p:cNvPr id="5" name="Picture 4" descr="003-20161126.jpg"/>
          <p:cNvPicPr>
            <a:picLocks noChangeAspect="1"/>
          </p:cNvPicPr>
          <p:nvPr/>
        </p:nvPicPr>
        <p:blipFill>
          <a:blip r:embed="rId3"/>
          <a:stretch>
            <a:fillRect/>
          </a:stretch>
        </p:blipFill>
        <p:spPr>
          <a:xfrm>
            <a:off x="3200400" y="2133600"/>
            <a:ext cx="5638800" cy="3505200"/>
          </a:xfrm>
          <a:prstGeom prst="rect">
            <a:avLst/>
          </a:prstGeom>
        </p:spPr>
      </p:pic>
      <p:sp>
        <p:nvSpPr>
          <p:cNvPr id="6" name="TextBox 5"/>
          <p:cNvSpPr txBox="1"/>
          <p:nvPr/>
        </p:nvSpPr>
        <p:spPr>
          <a:xfrm>
            <a:off x="533400" y="5943600"/>
            <a:ext cx="8229600" cy="707886"/>
          </a:xfrm>
          <a:prstGeom prst="rect">
            <a:avLst/>
          </a:prstGeom>
          <a:noFill/>
        </p:spPr>
        <p:txBody>
          <a:bodyPr wrap="square" rtlCol="0">
            <a:spAutoFit/>
          </a:bodyPr>
          <a:lstStyle/>
          <a:p>
            <a:r>
              <a:rPr lang="fr-FR" sz="2000" dirty="0" smtClean="0">
                <a:latin typeface="Tahoma" pitchFamily="34" charset="0"/>
                <a:ea typeface="Tahoma" pitchFamily="34" charset="0"/>
                <a:cs typeface="Tahoma" pitchFamily="34" charset="0"/>
              </a:rPr>
              <a:t>C'est la deuxième entreprise d'Afrique du Sud derrière </a:t>
            </a:r>
            <a:r>
              <a:rPr lang="fr-FR" sz="2000" dirty="0" err="1" smtClean="0">
                <a:latin typeface="Tahoma" pitchFamily="34" charset="0"/>
                <a:ea typeface="Tahoma" pitchFamily="34" charset="0"/>
                <a:cs typeface="Tahoma" pitchFamily="34" charset="0"/>
              </a:rPr>
              <a:t>Old</a:t>
            </a:r>
            <a:r>
              <a:rPr lang="fr-FR" sz="2000" dirty="0" smtClean="0">
                <a:latin typeface="Tahoma" pitchFamily="34" charset="0"/>
                <a:ea typeface="Tahoma" pitchFamily="34" charset="0"/>
                <a:cs typeface="Tahoma" pitchFamily="34" charset="0"/>
              </a:rPr>
              <a:t> </a:t>
            </a:r>
            <a:r>
              <a:rPr lang="fr-FR" sz="2000" dirty="0" err="1" smtClean="0">
                <a:latin typeface="Tahoma" pitchFamily="34" charset="0"/>
                <a:ea typeface="Tahoma" pitchFamily="34" charset="0"/>
                <a:cs typeface="Tahoma" pitchFamily="34" charset="0"/>
              </a:rPr>
              <a:t>Mutual</a:t>
            </a:r>
            <a:r>
              <a:rPr lang="fr-FR" sz="2000" dirty="0" smtClean="0">
                <a:latin typeface="Tahoma" pitchFamily="34" charset="0"/>
                <a:ea typeface="Tahoma" pitchFamily="34" charset="0"/>
                <a:cs typeface="Tahoma" pitchFamily="34" charset="0"/>
              </a:rPr>
              <a:t> et la troisième entreprise d'Afrique</a:t>
            </a:r>
            <a:endParaRPr lang="fr-FR" sz="2000" dirty="0">
              <a:latin typeface="Tahoma" pitchFamily="34" charset="0"/>
              <a:ea typeface="Tahoma" pitchFamily="34" charset="0"/>
              <a:cs typeface="Tahoma" pitchFamily="34"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191000" y="1447800"/>
            <a:ext cx="4953000" cy="1676400"/>
          </a:xfrm>
        </p:spPr>
        <p:txBody>
          <a:bodyPr/>
          <a:lstStyle/>
          <a:p>
            <a:pPr algn="ctr"/>
            <a:endParaRPr lang="en-US" dirty="0" smtClean="0"/>
          </a:p>
          <a:p>
            <a:pPr algn="ctr"/>
            <a:r>
              <a:rPr lang="en-US" dirty="0" smtClean="0">
                <a:latin typeface="Tahoma" pitchFamily="34" charset="0"/>
                <a:ea typeface="Tahoma" pitchFamily="34" charset="0"/>
                <a:cs typeface="Tahoma" pitchFamily="34" charset="0"/>
              </a:rPr>
              <a:t>International Premium </a:t>
            </a:r>
            <a:r>
              <a:rPr lang="fr-FR" dirty="0" smtClean="0">
                <a:latin typeface="Tahoma" pitchFamily="34" charset="0"/>
                <a:ea typeface="Tahoma" pitchFamily="34" charset="0"/>
                <a:cs typeface="Tahoma" pitchFamily="34" charset="0"/>
              </a:rPr>
              <a:t>Accompagnement</a:t>
            </a:r>
            <a:r>
              <a:rPr lang="en-US" dirty="0" smtClean="0">
                <a:latin typeface="Tahoma" pitchFamily="34" charset="0"/>
                <a:ea typeface="Tahoma" pitchFamily="34" charset="0"/>
                <a:cs typeface="Tahoma" pitchFamily="34" charset="0"/>
              </a:rPr>
              <a:t> </a:t>
            </a:r>
            <a:r>
              <a:rPr lang="fr-FR" dirty="0" smtClean="0">
                <a:latin typeface="Tahoma" pitchFamily="34" charset="0"/>
                <a:ea typeface="Tahoma" pitchFamily="34" charset="0"/>
                <a:cs typeface="Tahoma" pitchFamily="34" charset="0"/>
              </a:rPr>
              <a:t>vous</a:t>
            </a:r>
            <a:r>
              <a:rPr lang="en-US" dirty="0" smtClean="0">
                <a:latin typeface="Tahoma" pitchFamily="34" charset="0"/>
                <a:ea typeface="Tahoma" pitchFamily="34" charset="0"/>
                <a:cs typeface="Tahoma" pitchFamily="34" charset="0"/>
              </a:rPr>
              <a:t> propose </a:t>
            </a:r>
            <a:r>
              <a:rPr lang="en-US" dirty="0" err="1" smtClean="0">
                <a:latin typeface="Tahoma" pitchFamily="34" charset="0"/>
                <a:ea typeface="Tahoma" pitchFamily="34" charset="0"/>
                <a:cs typeface="Tahoma" pitchFamily="34" charset="0"/>
              </a:rPr>
              <a:t>une</a:t>
            </a:r>
            <a:r>
              <a:rPr lang="en-US" dirty="0" smtClean="0">
                <a:latin typeface="Tahoma" pitchFamily="34" charset="0"/>
                <a:ea typeface="Tahoma" pitchFamily="34" charset="0"/>
                <a:cs typeface="Tahoma" pitchFamily="34" charset="0"/>
              </a:rPr>
              <a:t> selection de </a:t>
            </a:r>
            <a:r>
              <a:rPr lang="fr-FR" dirty="0" err="1" smtClean="0">
                <a:latin typeface="Tahoma" pitchFamily="34" charset="0"/>
                <a:ea typeface="Tahoma" pitchFamily="34" charset="0"/>
                <a:cs typeface="Tahoma" pitchFamily="34" charset="0"/>
              </a:rPr>
              <a:t>meileures</a:t>
            </a:r>
            <a:r>
              <a:rPr lang="en-US" dirty="0" smtClean="0">
                <a:latin typeface="Tahoma" pitchFamily="34" charset="0"/>
                <a:ea typeface="Tahoma" pitchFamily="34" charset="0"/>
                <a:cs typeface="Tahoma" pitchFamily="34" charset="0"/>
              </a:rPr>
              <a:t> </a:t>
            </a:r>
            <a:r>
              <a:rPr lang="en-US" dirty="0" err="1" smtClean="0">
                <a:latin typeface="Tahoma" pitchFamily="34" charset="0"/>
                <a:ea typeface="Tahoma" pitchFamily="34" charset="0"/>
                <a:cs typeface="Tahoma" pitchFamily="34" charset="0"/>
              </a:rPr>
              <a:t>écoles</a:t>
            </a:r>
            <a:r>
              <a:rPr lang="en-US" dirty="0" smtClean="0">
                <a:latin typeface="Tahoma" pitchFamily="34" charset="0"/>
                <a:ea typeface="Tahoma" pitchFamily="34" charset="0"/>
                <a:cs typeface="Tahoma" pitchFamily="34" charset="0"/>
              </a:rPr>
              <a:t>, </a:t>
            </a:r>
            <a:r>
              <a:rPr lang="en-US" dirty="0" err="1" smtClean="0">
                <a:latin typeface="Tahoma" pitchFamily="34" charset="0"/>
                <a:ea typeface="Tahoma" pitchFamily="34" charset="0"/>
                <a:cs typeface="Tahoma" pitchFamily="34" charset="0"/>
              </a:rPr>
              <a:t>entreprises</a:t>
            </a:r>
            <a:endParaRPr lang="en-US" dirty="0" smtClean="0">
              <a:latin typeface="Tahoma" pitchFamily="34" charset="0"/>
              <a:ea typeface="Tahoma" pitchFamily="34" charset="0"/>
              <a:cs typeface="Tahoma" pitchFamily="34" charset="0"/>
            </a:endParaRPr>
          </a:p>
        </p:txBody>
      </p:sp>
      <p:pic>
        <p:nvPicPr>
          <p:cNvPr id="4" name="Picture 3" descr="hsbc1.jpg"/>
          <p:cNvPicPr>
            <a:picLocks noChangeAspect="1"/>
          </p:cNvPicPr>
          <p:nvPr/>
        </p:nvPicPr>
        <p:blipFill>
          <a:blip r:embed="rId3"/>
          <a:stretch>
            <a:fillRect/>
          </a:stretch>
        </p:blipFill>
        <p:spPr>
          <a:xfrm>
            <a:off x="304800" y="609600"/>
            <a:ext cx="3859802" cy="2477822"/>
          </a:xfrm>
          <a:prstGeom prst="rect">
            <a:avLst/>
          </a:prstGeom>
        </p:spPr>
      </p:pic>
      <p:pic>
        <p:nvPicPr>
          <p:cNvPr id="5" name="Picture 4" descr="t moutain.jpg"/>
          <p:cNvPicPr>
            <a:picLocks noChangeAspect="1"/>
          </p:cNvPicPr>
          <p:nvPr/>
        </p:nvPicPr>
        <p:blipFill>
          <a:blip r:embed="rId4"/>
          <a:stretch>
            <a:fillRect/>
          </a:stretch>
        </p:blipFill>
        <p:spPr>
          <a:xfrm>
            <a:off x="4876800" y="3581400"/>
            <a:ext cx="3810000" cy="2853823"/>
          </a:xfrm>
          <a:prstGeom prst="rect">
            <a:avLst/>
          </a:prstGeom>
        </p:spPr>
      </p:pic>
      <p:sp>
        <p:nvSpPr>
          <p:cNvPr id="6" name="TextBox 5"/>
          <p:cNvSpPr txBox="1"/>
          <p:nvPr/>
        </p:nvSpPr>
        <p:spPr>
          <a:xfrm>
            <a:off x="228600" y="3581400"/>
            <a:ext cx="4495800" cy="1323439"/>
          </a:xfrm>
          <a:prstGeom prst="rect">
            <a:avLst/>
          </a:prstGeom>
          <a:noFill/>
        </p:spPr>
        <p:txBody>
          <a:bodyPr wrap="square" rtlCol="0">
            <a:spAutoFit/>
          </a:bodyPr>
          <a:lstStyle/>
          <a:p>
            <a:r>
              <a:rPr lang="en-US" sz="2000" dirty="0" smtClean="0">
                <a:latin typeface="Tahoma" pitchFamily="34" charset="0"/>
                <a:ea typeface="Tahoma" pitchFamily="34" charset="0"/>
                <a:cs typeface="Tahoma" pitchFamily="34" charset="0"/>
              </a:rPr>
              <a:t>pour </a:t>
            </a:r>
            <a:r>
              <a:rPr lang="en-US" sz="2000" dirty="0" err="1" smtClean="0">
                <a:latin typeface="Tahoma" pitchFamily="34" charset="0"/>
                <a:ea typeface="Tahoma" pitchFamily="34" charset="0"/>
                <a:cs typeface="Tahoma" pitchFamily="34" charset="0"/>
              </a:rPr>
              <a:t>que</a:t>
            </a:r>
            <a:r>
              <a:rPr lang="en-US" sz="2000" dirty="0" smtClean="0">
                <a:latin typeface="Tahoma" pitchFamily="34" charset="0"/>
                <a:ea typeface="Tahoma" pitchFamily="34" charset="0"/>
                <a:cs typeface="Tahoma" pitchFamily="34" charset="0"/>
              </a:rPr>
              <a:t> </a:t>
            </a:r>
            <a:r>
              <a:rPr lang="en-US" sz="2000" dirty="0" err="1" smtClean="0">
                <a:latin typeface="Tahoma" pitchFamily="34" charset="0"/>
                <a:ea typeface="Tahoma" pitchFamily="34" charset="0"/>
                <a:cs typeface="Tahoma" pitchFamily="34" charset="0"/>
              </a:rPr>
              <a:t>votre</a:t>
            </a:r>
            <a:r>
              <a:rPr lang="en-US" sz="2000" dirty="0" smtClean="0">
                <a:latin typeface="Tahoma" pitchFamily="34" charset="0"/>
                <a:ea typeface="Tahoma" pitchFamily="34" charset="0"/>
                <a:cs typeface="Tahoma" pitchFamily="34" charset="0"/>
              </a:rPr>
              <a:t> </a:t>
            </a:r>
            <a:r>
              <a:rPr lang="en-US" sz="2000" dirty="0" err="1" smtClean="0">
                <a:latin typeface="Tahoma" pitchFamily="34" charset="0"/>
                <a:ea typeface="Tahoma" pitchFamily="34" charset="0"/>
                <a:cs typeface="Tahoma" pitchFamily="34" charset="0"/>
              </a:rPr>
              <a:t>séjour</a:t>
            </a:r>
            <a:r>
              <a:rPr lang="en-US" sz="2000" dirty="0" smtClean="0">
                <a:latin typeface="Tahoma" pitchFamily="34" charset="0"/>
                <a:ea typeface="Tahoma" pitchFamily="34" charset="0"/>
                <a:cs typeface="Tahoma" pitchFamily="34" charset="0"/>
              </a:rPr>
              <a:t> </a:t>
            </a:r>
            <a:r>
              <a:rPr lang="en-US" sz="2000" dirty="0" err="1" smtClean="0">
                <a:latin typeface="Tahoma" pitchFamily="34" charset="0"/>
                <a:ea typeface="Tahoma" pitchFamily="34" charset="0"/>
                <a:cs typeface="Tahoma" pitchFamily="34" charset="0"/>
              </a:rPr>
              <a:t>linguistique</a:t>
            </a:r>
            <a:r>
              <a:rPr lang="en-US" sz="2000" dirty="0" smtClean="0">
                <a:latin typeface="Tahoma" pitchFamily="34" charset="0"/>
                <a:ea typeface="Tahoma" pitchFamily="34" charset="0"/>
                <a:cs typeface="Tahoma" pitchFamily="34" charset="0"/>
              </a:rPr>
              <a:t>, stage </a:t>
            </a:r>
            <a:r>
              <a:rPr lang="en-US" sz="2000" dirty="0" err="1" smtClean="0">
                <a:latin typeface="Tahoma" pitchFamily="34" charset="0"/>
                <a:ea typeface="Tahoma" pitchFamily="34" charset="0"/>
                <a:cs typeface="Tahoma" pitchFamily="34" charset="0"/>
              </a:rPr>
              <a:t>ou</a:t>
            </a:r>
            <a:r>
              <a:rPr lang="en-US" sz="2000" dirty="0" smtClean="0">
                <a:latin typeface="Tahoma" pitchFamily="34" charset="0"/>
                <a:ea typeface="Tahoma" pitchFamily="34" charset="0"/>
                <a:cs typeface="Tahoma" pitchFamily="34" charset="0"/>
              </a:rPr>
              <a:t> immersion, </a:t>
            </a:r>
            <a:r>
              <a:rPr lang="en-US" sz="2000" dirty="0" err="1" smtClean="0">
                <a:latin typeface="Tahoma" pitchFamily="34" charset="0"/>
                <a:ea typeface="Tahoma" pitchFamily="34" charset="0"/>
                <a:cs typeface="Tahoma" pitchFamily="34" charset="0"/>
              </a:rPr>
              <a:t>soit</a:t>
            </a:r>
            <a:r>
              <a:rPr lang="en-US" sz="2000" dirty="0" smtClean="0">
                <a:latin typeface="Tahoma" pitchFamily="34" charset="0"/>
                <a:ea typeface="Tahoma" pitchFamily="34" charset="0"/>
                <a:cs typeface="Tahoma" pitchFamily="34" charset="0"/>
              </a:rPr>
              <a:t> </a:t>
            </a:r>
            <a:r>
              <a:rPr lang="en-US" sz="2000" dirty="0" err="1" smtClean="0">
                <a:latin typeface="Tahoma" pitchFamily="34" charset="0"/>
                <a:ea typeface="Tahoma" pitchFamily="34" charset="0"/>
                <a:cs typeface="Tahoma" pitchFamily="34" charset="0"/>
              </a:rPr>
              <a:t>efficace</a:t>
            </a:r>
            <a:r>
              <a:rPr lang="en-US" sz="2000" dirty="0" smtClean="0">
                <a:latin typeface="Tahoma" pitchFamily="34" charset="0"/>
                <a:ea typeface="Tahoma" pitchFamily="34" charset="0"/>
                <a:cs typeface="Tahoma" pitchFamily="34" charset="0"/>
              </a:rPr>
              <a:t> et </a:t>
            </a:r>
            <a:r>
              <a:rPr lang="en-US" sz="2000" dirty="0" err="1" smtClean="0">
                <a:latin typeface="Tahoma" pitchFamily="34" charset="0"/>
                <a:ea typeface="Tahoma" pitchFamily="34" charset="0"/>
                <a:cs typeface="Tahoma" pitchFamily="34" charset="0"/>
              </a:rPr>
              <a:t>epanouissante</a:t>
            </a:r>
            <a:r>
              <a:rPr lang="en-US" sz="2000" dirty="0" smtClean="0">
                <a:latin typeface="Tahoma" pitchFamily="34" charset="0"/>
                <a:ea typeface="Tahoma" pitchFamily="34" charset="0"/>
                <a:cs typeface="Tahoma" pitchFamily="34" charset="0"/>
              </a:rPr>
              <a:t> avec de belles destinations. </a:t>
            </a:r>
            <a:endParaRPr lang="fr-FR" sz="2000" dirty="0">
              <a:latin typeface="Tahoma" pitchFamily="34" charset="0"/>
              <a:ea typeface="Tahoma" pitchFamily="34" charset="0"/>
              <a:cs typeface="Tahoma" pitchFamily="34" charset="0"/>
            </a:endParaRPr>
          </a:p>
        </p:txBody>
      </p:sp>
      <p:sp>
        <p:nvSpPr>
          <p:cNvPr id="7" name="TextBox 6"/>
          <p:cNvSpPr txBox="1"/>
          <p:nvPr/>
        </p:nvSpPr>
        <p:spPr>
          <a:xfrm>
            <a:off x="533400" y="5181600"/>
            <a:ext cx="3733800" cy="923330"/>
          </a:xfrm>
          <a:prstGeom prst="rect">
            <a:avLst/>
          </a:prstGeom>
          <a:noFill/>
        </p:spPr>
        <p:txBody>
          <a:bodyPr wrap="square" rtlCol="0">
            <a:spAutoFit/>
          </a:bodyPr>
          <a:lstStyle/>
          <a:p>
            <a:r>
              <a:rPr lang="fr-FR" dirty="0" err="1" smtClean="0">
                <a:latin typeface="Tahoma" pitchFamily="34" charset="0"/>
                <a:ea typeface="Tahoma" pitchFamily="34" charset="0"/>
                <a:cs typeface="Tahoma" pitchFamily="34" charset="0"/>
              </a:rPr>
              <a:t>Angeleterre</a:t>
            </a:r>
            <a:r>
              <a:rPr lang="fr-FR" dirty="0" smtClean="0">
                <a:latin typeface="Tahoma" pitchFamily="34" charset="0"/>
                <a:ea typeface="Tahoma" pitchFamily="34" charset="0"/>
                <a:cs typeface="Tahoma" pitchFamily="34" charset="0"/>
              </a:rPr>
              <a:t>, Etats-Unis d’</a:t>
            </a:r>
            <a:r>
              <a:rPr lang="fr-FR" dirty="0" err="1" smtClean="0">
                <a:latin typeface="Tahoma" pitchFamily="34" charset="0"/>
                <a:ea typeface="Tahoma" pitchFamily="34" charset="0"/>
                <a:cs typeface="Tahoma" pitchFamily="34" charset="0"/>
              </a:rPr>
              <a:t>Amerique</a:t>
            </a:r>
            <a:r>
              <a:rPr lang="fr-FR" dirty="0">
                <a:latin typeface="Tahoma" pitchFamily="34" charset="0"/>
                <a:ea typeface="Tahoma" pitchFamily="34" charset="0"/>
                <a:cs typeface="Tahoma" pitchFamily="34" charset="0"/>
              </a:rPr>
              <a:t> </a:t>
            </a:r>
            <a:r>
              <a:rPr lang="fr-FR" dirty="0" smtClean="0">
                <a:latin typeface="Tahoma" pitchFamily="34" charset="0"/>
                <a:ea typeface="Tahoma" pitchFamily="34" charset="0"/>
                <a:cs typeface="Tahoma" pitchFamily="34" charset="0"/>
              </a:rPr>
              <a:t>ou Afrique du Sud, le choix est le votre </a:t>
            </a:r>
            <a:r>
              <a:rPr lang="fr-FR" dirty="0" err="1" smtClean="0">
                <a:latin typeface="Tahoma" pitchFamily="34" charset="0"/>
                <a:ea typeface="Tahoma" pitchFamily="34" charset="0"/>
                <a:cs typeface="Tahoma" pitchFamily="34" charset="0"/>
              </a:rPr>
              <a:t>completement</a:t>
            </a:r>
            <a:r>
              <a:rPr lang="fr-FR" dirty="0" smtClean="0">
                <a:latin typeface="Tahoma" pitchFamily="34" charset="0"/>
                <a:ea typeface="Tahoma" pitchFamily="34" charset="0"/>
                <a:cs typeface="Tahoma" pitchFamily="34" charset="0"/>
              </a:rPr>
              <a:t>. </a:t>
            </a:r>
            <a:endParaRPr lang="fr-FR" dirty="0">
              <a:latin typeface="Tahoma" pitchFamily="34" charset="0"/>
              <a:ea typeface="Tahoma" pitchFamily="34" charset="0"/>
              <a:cs typeface="Tahoma" pitchFamily="34"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76200"/>
            <a:ext cx="6324600" cy="1362075"/>
          </a:xfrm>
        </p:spPr>
        <p:txBody>
          <a:bodyPr/>
          <a:lstStyle/>
          <a:p>
            <a:pPr algn="ctr"/>
            <a:r>
              <a:rPr lang="fr-FR" sz="4000" dirty="0" err="1" smtClean="0"/>
              <a:t>Shoprite</a:t>
            </a:r>
            <a:r>
              <a:rPr lang="fr-FR" sz="4000" dirty="0" smtClean="0"/>
              <a:t> Group</a:t>
            </a:r>
            <a:r>
              <a:rPr lang="fr-FR" dirty="0" smtClean="0"/>
              <a:t/>
            </a:r>
            <a:br>
              <a:rPr lang="fr-FR" dirty="0" smtClean="0"/>
            </a:br>
            <a:r>
              <a:rPr lang="fr-FR" sz="2000" dirty="0" smtClean="0"/>
              <a:t>Le cap, Afrique du Sud</a:t>
            </a:r>
            <a:endParaRPr lang="fr-FR" sz="2000" dirty="0"/>
          </a:p>
        </p:txBody>
      </p:sp>
      <p:sp>
        <p:nvSpPr>
          <p:cNvPr id="3" name="Text Placeholder 2"/>
          <p:cNvSpPr>
            <a:spLocks noGrp="1"/>
          </p:cNvSpPr>
          <p:nvPr>
            <p:ph type="body" idx="1"/>
          </p:nvPr>
        </p:nvSpPr>
        <p:spPr>
          <a:xfrm>
            <a:off x="228600" y="5486400"/>
            <a:ext cx="8534400" cy="1219200"/>
          </a:xfrm>
        </p:spPr>
        <p:txBody>
          <a:bodyPr/>
          <a:lstStyle/>
          <a:p>
            <a:r>
              <a:rPr lang="fr-FR" dirty="0" smtClean="0"/>
              <a:t>Elle est la plus grande chaîne de magasins en </a:t>
            </a:r>
            <a:r>
              <a:rPr lang="fr-FR" dirty="0" smtClean="0"/>
              <a:t>Afrique avec </a:t>
            </a:r>
            <a:r>
              <a:rPr lang="fr-FR" dirty="0" smtClean="0"/>
              <a:t>plus de 1000 supermarchés et </a:t>
            </a:r>
            <a:r>
              <a:rPr lang="fr-FR" dirty="0" smtClean="0"/>
              <a:t>hypermarchés</a:t>
            </a:r>
            <a:r>
              <a:rPr lang="fr-FR" dirty="0" smtClean="0"/>
              <a:t> </a:t>
            </a:r>
            <a:r>
              <a:rPr lang="fr-FR" dirty="0" err="1" smtClean="0"/>
              <a:t>Shoprite</a:t>
            </a:r>
            <a:r>
              <a:rPr lang="fr-FR" dirty="0" smtClean="0"/>
              <a:t> Hyper dans 18 pays à travers l'Afrique et les îles de l'océan Indien.</a:t>
            </a:r>
            <a:endParaRPr lang="fr-FR" dirty="0"/>
          </a:p>
        </p:txBody>
      </p:sp>
      <p:pic>
        <p:nvPicPr>
          <p:cNvPr id="4" name="Picture 3" descr="y.jpg"/>
          <p:cNvPicPr>
            <a:picLocks noChangeAspect="1"/>
          </p:cNvPicPr>
          <p:nvPr/>
        </p:nvPicPr>
        <p:blipFill>
          <a:blip r:embed="rId2"/>
          <a:stretch>
            <a:fillRect/>
          </a:stretch>
        </p:blipFill>
        <p:spPr>
          <a:xfrm>
            <a:off x="4114800" y="685800"/>
            <a:ext cx="3752850" cy="630041"/>
          </a:xfrm>
          <a:prstGeom prst="rect">
            <a:avLst/>
          </a:prstGeom>
        </p:spPr>
      </p:pic>
      <p:pic>
        <p:nvPicPr>
          <p:cNvPr id="5" name="Picture 4" descr="yy.jpg"/>
          <p:cNvPicPr>
            <a:picLocks noChangeAspect="1"/>
          </p:cNvPicPr>
          <p:nvPr/>
        </p:nvPicPr>
        <p:blipFill>
          <a:blip r:embed="rId3" cstate="print"/>
          <a:stretch>
            <a:fillRect/>
          </a:stretch>
        </p:blipFill>
        <p:spPr>
          <a:xfrm>
            <a:off x="228600" y="2514600"/>
            <a:ext cx="3771900" cy="2362200"/>
          </a:xfrm>
          <a:prstGeom prst="rect">
            <a:avLst/>
          </a:prstGeom>
        </p:spPr>
      </p:pic>
      <p:pic>
        <p:nvPicPr>
          <p:cNvPr id="6" name="Picture 5" descr="yi.jpg"/>
          <p:cNvPicPr>
            <a:picLocks noChangeAspect="1"/>
          </p:cNvPicPr>
          <p:nvPr/>
        </p:nvPicPr>
        <p:blipFill>
          <a:blip r:embed="rId4"/>
          <a:stretch>
            <a:fillRect/>
          </a:stretch>
        </p:blipFill>
        <p:spPr>
          <a:xfrm>
            <a:off x="4200799" y="1981200"/>
            <a:ext cx="4798683" cy="327660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42864"/>
            <a:ext cx="7162800" cy="1328736"/>
          </a:xfrm>
        </p:spPr>
        <p:txBody>
          <a:bodyPr/>
          <a:lstStyle/>
          <a:p>
            <a:pPr algn="ctr"/>
            <a:r>
              <a:rPr lang="fr-FR" sz="4000" dirty="0" smtClean="0"/>
              <a:t>MTN Group</a:t>
            </a:r>
            <a:r>
              <a:rPr lang="fr-FR" dirty="0" smtClean="0"/>
              <a:t/>
            </a:r>
            <a:br>
              <a:rPr lang="fr-FR" dirty="0" smtClean="0"/>
            </a:br>
            <a:r>
              <a:rPr lang="fr-FR" sz="2000" dirty="0" smtClean="0"/>
              <a:t>Johannesburg, Afrique du Sud</a:t>
            </a:r>
            <a:endParaRPr lang="fr-FR" sz="2000" dirty="0"/>
          </a:p>
        </p:txBody>
      </p:sp>
      <p:sp>
        <p:nvSpPr>
          <p:cNvPr id="3" name="Text Placeholder 2"/>
          <p:cNvSpPr>
            <a:spLocks noGrp="1"/>
          </p:cNvSpPr>
          <p:nvPr>
            <p:ph type="body" idx="1"/>
          </p:nvPr>
        </p:nvSpPr>
        <p:spPr>
          <a:xfrm>
            <a:off x="6172200" y="3048000"/>
            <a:ext cx="2819400" cy="2667000"/>
          </a:xfrm>
        </p:spPr>
        <p:txBody>
          <a:bodyPr/>
          <a:lstStyle/>
          <a:p>
            <a:r>
              <a:rPr lang="fr-FR" dirty="0" smtClean="0">
                <a:latin typeface="Tahoma" pitchFamily="34" charset="0"/>
                <a:ea typeface="Tahoma" pitchFamily="34" charset="0"/>
                <a:cs typeface="Tahoma" pitchFamily="34" charset="0"/>
              </a:rPr>
              <a:t>une multinationale sud-africaine qui exerce dans les domaines des télécommunications. Elle a été fondée en 1994 et est présente dans 22 pays.</a:t>
            </a:r>
          </a:p>
          <a:p>
            <a:endParaRPr lang="fr-FR" dirty="0"/>
          </a:p>
        </p:txBody>
      </p:sp>
      <p:pic>
        <p:nvPicPr>
          <p:cNvPr id="4" name="Picture 3" descr="mt.jpg"/>
          <p:cNvPicPr>
            <a:picLocks noChangeAspect="1"/>
          </p:cNvPicPr>
          <p:nvPr/>
        </p:nvPicPr>
        <p:blipFill>
          <a:blip r:embed="rId2"/>
          <a:stretch>
            <a:fillRect/>
          </a:stretch>
        </p:blipFill>
        <p:spPr>
          <a:xfrm>
            <a:off x="5334000" y="0"/>
            <a:ext cx="2466975" cy="1847850"/>
          </a:xfrm>
          <a:prstGeom prst="rect">
            <a:avLst/>
          </a:prstGeom>
        </p:spPr>
      </p:pic>
      <p:pic>
        <p:nvPicPr>
          <p:cNvPr id="6" name="Picture 5" descr="MTN-Fairlands_167-1024x576.jpg"/>
          <p:cNvPicPr>
            <a:picLocks noChangeAspect="1"/>
          </p:cNvPicPr>
          <p:nvPr/>
        </p:nvPicPr>
        <p:blipFill>
          <a:blip r:embed="rId3"/>
          <a:stretch>
            <a:fillRect/>
          </a:stretch>
        </p:blipFill>
        <p:spPr>
          <a:xfrm>
            <a:off x="228601" y="2209800"/>
            <a:ext cx="5791200" cy="388620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40544" y="76200"/>
            <a:ext cx="8062912" cy="1179513"/>
          </a:xfrm>
        </p:spPr>
        <p:txBody>
          <a:bodyPr>
            <a:normAutofit/>
          </a:bodyPr>
          <a:lstStyle/>
          <a:p>
            <a:pPr algn="ctr"/>
            <a:r>
              <a:rPr lang="fr-FR" dirty="0" smtClean="0"/>
              <a:t>Montagne de la Table</a:t>
            </a:r>
            <a:br>
              <a:rPr lang="fr-FR" dirty="0" smtClean="0"/>
            </a:br>
            <a:r>
              <a:rPr lang="fr-FR" sz="2200" dirty="0" smtClean="0"/>
              <a:t>Cap-occidental, Afrique du Sud</a:t>
            </a:r>
            <a:endParaRPr lang="fr-FR" sz="2200" dirty="0"/>
          </a:p>
        </p:txBody>
      </p:sp>
      <p:sp>
        <p:nvSpPr>
          <p:cNvPr id="3" name="Subtitle 2"/>
          <p:cNvSpPr>
            <a:spLocks noGrp="1"/>
          </p:cNvSpPr>
          <p:nvPr>
            <p:ph type="subTitle" idx="1"/>
          </p:nvPr>
        </p:nvSpPr>
        <p:spPr>
          <a:xfrm>
            <a:off x="0" y="4114800"/>
            <a:ext cx="5638800" cy="1752600"/>
          </a:xfrm>
        </p:spPr>
        <p:txBody>
          <a:bodyPr>
            <a:normAutofit/>
          </a:bodyPr>
          <a:lstStyle/>
          <a:p>
            <a:pPr algn="l"/>
            <a:r>
              <a:rPr lang="fr-FR" sz="2000" b="1" dirty="0" smtClean="0">
                <a:latin typeface="Tahoma" pitchFamily="34" charset="0"/>
                <a:ea typeface="Tahoma" pitchFamily="34" charset="0"/>
                <a:cs typeface="Tahoma" pitchFamily="34" charset="0"/>
              </a:rPr>
              <a:t>Son nom provient de sa forme qui, de loin, semble aussi </a:t>
            </a:r>
            <a:r>
              <a:rPr lang="fr-FR" sz="2000" b="1" dirty="0" smtClean="0">
                <a:latin typeface="Tahoma" pitchFamily="34" charset="0"/>
                <a:ea typeface="Tahoma" pitchFamily="34" charset="0"/>
                <a:cs typeface="Tahoma" pitchFamily="34" charset="0"/>
              </a:rPr>
              <a:t>plate </a:t>
            </a:r>
            <a:r>
              <a:rPr lang="fr-FR" sz="2000" b="1" dirty="0" smtClean="0">
                <a:latin typeface="Tahoma" pitchFamily="34" charset="0"/>
                <a:ea typeface="Tahoma" pitchFamily="34" charset="0"/>
                <a:cs typeface="Tahoma" pitchFamily="34" charset="0"/>
              </a:rPr>
              <a:t>que le dessus d’une table. Lorsque les nuages s’y accrochent, on dit que la « nappe » (en anglais </a:t>
            </a:r>
            <a:r>
              <a:rPr lang="fr-FR" sz="2000" b="1" i="1" dirty="0" smtClean="0">
                <a:latin typeface="Tahoma" pitchFamily="34" charset="0"/>
                <a:ea typeface="Tahoma" pitchFamily="34" charset="0"/>
                <a:cs typeface="Tahoma" pitchFamily="34" charset="0"/>
              </a:rPr>
              <a:t>table </a:t>
            </a:r>
            <a:r>
              <a:rPr lang="fr-FR" sz="2000" b="1" i="1" dirty="0" err="1" smtClean="0">
                <a:latin typeface="Tahoma" pitchFamily="34" charset="0"/>
                <a:ea typeface="Tahoma" pitchFamily="34" charset="0"/>
                <a:cs typeface="Tahoma" pitchFamily="34" charset="0"/>
              </a:rPr>
              <a:t>cloth</a:t>
            </a:r>
            <a:r>
              <a:rPr lang="fr-FR" sz="2000" b="1" dirty="0" smtClean="0">
                <a:latin typeface="Tahoma" pitchFamily="34" charset="0"/>
                <a:ea typeface="Tahoma" pitchFamily="34" charset="0"/>
                <a:cs typeface="Tahoma" pitchFamily="34" charset="0"/>
              </a:rPr>
              <a:t>) est mise</a:t>
            </a:r>
            <a:r>
              <a:rPr lang="fr-FR" sz="2000" b="1" dirty="0" smtClean="0">
                <a:latin typeface="Tahoma" pitchFamily="34" charset="0"/>
                <a:ea typeface="Tahoma" pitchFamily="34" charset="0"/>
                <a:cs typeface="Tahoma" pitchFamily="34" charset="0"/>
              </a:rPr>
              <a:t>.</a:t>
            </a:r>
          </a:p>
        </p:txBody>
      </p:sp>
      <p:sp>
        <p:nvSpPr>
          <p:cNvPr id="5" name="TextBox 4"/>
          <p:cNvSpPr txBox="1"/>
          <p:nvPr/>
        </p:nvSpPr>
        <p:spPr>
          <a:xfrm>
            <a:off x="304800" y="5845314"/>
            <a:ext cx="7848600" cy="707886"/>
          </a:xfrm>
          <a:prstGeom prst="rect">
            <a:avLst/>
          </a:prstGeom>
          <a:noFill/>
        </p:spPr>
        <p:txBody>
          <a:bodyPr wrap="square" rtlCol="0">
            <a:spAutoFit/>
          </a:bodyPr>
          <a:lstStyle/>
          <a:p>
            <a:r>
              <a:rPr lang="fr-FR" sz="2000" b="1" dirty="0" smtClean="0">
                <a:latin typeface="Tahoma" pitchFamily="34" charset="0"/>
                <a:ea typeface="Tahoma" pitchFamily="34" charset="0"/>
                <a:cs typeface="Tahoma" pitchFamily="34" charset="0"/>
              </a:rPr>
              <a:t>Elle se trouve au nord de la péninsule du Cap qui est elle-même terminée au sud par le cap de Bonne-Espérance.</a:t>
            </a:r>
            <a:endParaRPr lang="fr-FR" sz="2000" b="1" dirty="0">
              <a:latin typeface="Tahoma" pitchFamily="34" charset="0"/>
              <a:ea typeface="Tahoma" pitchFamily="34" charset="0"/>
              <a:cs typeface="Tahoma" pitchFamily="34" charset="0"/>
            </a:endParaRPr>
          </a:p>
        </p:txBody>
      </p:sp>
      <p:pic>
        <p:nvPicPr>
          <p:cNvPr id="6" name="Picture 5" descr="table mountain.jpg"/>
          <p:cNvPicPr>
            <a:picLocks noChangeAspect="1"/>
          </p:cNvPicPr>
          <p:nvPr/>
        </p:nvPicPr>
        <p:blipFill>
          <a:blip r:embed="rId2"/>
          <a:stretch>
            <a:fillRect/>
          </a:stretch>
        </p:blipFill>
        <p:spPr>
          <a:xfrm>
            <a:off x="5334000" y="2209800"/>
            <a:ext cx="3810000" cy="2667000"/>
          </a:xfrm>
          <a:prstGeom prst="rect">
            <a:avLst/>
          </a:prstGeom>
        </p:spPr>
      </p:pic>
      <p:pic>
        <p:nvPicPr>
          <p:cNvPr id="7" name="Picture 6" descr="tablemountain-05.jpg"/>
          <p:cNvPicPr>
            <a:picLocks noChangeAspect="1"/>
          </p:cNvPicPr>
          <p:nvPr/>
        </p:nvPicPr>
        <p:blipFill>
          <a:blip r:embed="rId3"/>
          <a:stretch>
            <a:fillRect/>
          </a:stretch>
        </p:blipFill>
        <p:spPr>
          <a:xfrm>
            <a:off x="228600" y="1371600"/>
            <a:ext cx="4800600" cy="2702814"/>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40544" y="0"/>
            <a:ext cx="8062912" cy="1103313"/>
          </a:xfrm>
        </p:spPr>
        <p:txBody>
          <a:bodyPr/>
          <a:lstStyle/>
          <a:p>
            <a:pPr algn="ctr"/>
            <a:r>
              <a:rPr lang="fr-FR" dirty="0" err="1" smtClean="0"/>
              <a:t>Robben</a:t>
            </a:r>
            <a:r>
              <a:rPr lang="fr-FR" dirty="0" smtClean="0"/>
              <a:t> Island</a:t>
            </a:r>
            <a:br>
              <a:rPr lang="fr-FR" dirty="0" smtClean="0"/>
            </a:br>
            <a:r>
              <a:rPr lang="fr-FR" sz="2000" dirty="0" smtClean="0"/>
              <a:t>Afrique du Sud</a:t>
            </a:r>
            <a:endParaRPr lang="fr-FR" sz="2000" dirty="0"/>
          </a:p>
        </p:txBody>
      </p:sp>
      <p:sp>
        <p:nvSpPr>
          <p:cNvPr id="3" name="Subtitle 2"/>
          <p:cNvSpPr>
            <a:spLocks noGrp="1"/>
          </p:cNvSpPr>
          <p:nvPr>
            <p:ph type="subTitle" idx="1"/>
          </p:nvPr>
        </p:nvSpPr>
        <p:spPr>
          <a:xfrm>
            <a:off x="3505200" y="1066800"/>
            <a:ext cx="5638800" cy="1905000"/>
          </a:xfrm>
        </p:spPr>
        <p:txBody>
          <a:bodyPr>
            <a:normAutofit lnSpcReduction="10000"/>
          </a:bodyPr>
          <a:lstStyle/>
          <a:p>
            <a:pPr algn="l"/>
            <a:r>
              <a:rPr lang="fr-FR" sz="2000" b="1" dirty="0" smtClean="0">
                <a:latin typeface="Tahoma" pitchFamily="34" charset="0"/>
                <a:ea typeface="Tahoma" pitchFamily="34" charset="0"/>
                <a:cs typeface="Tahoma" pitchFamily="34" charset="0"/>
              </a:rPr>
              <a:t>Son nom d'« île aux Phoques » (en </a:t>
            </a:r>
            <a:r>
              <a:rPr lang="fr-FR" sz="2000" b="1" dirty="0" smtClean="0">
                <a:latin typeface="Tahoma" pitchFamily="34" charset="0"/>
                <a:ea typeface="Tahoma" pitchFamily="34" charset="0"/>
                <a:cs typeface="Tahoma" pitchFamily="34" charset="0"/>
              </a:rPr>
              <a:t>néerlandais ou</a:t>
            </a:r>
            <a:r>
              <a:rPr lang="fr-FR" sz="2000" b="1" dirty="0" smtClean="0">
                <a:latin typeface="Tahoma" pitchFamily="34" charset="0"/>
                <a:ea typeface="Tahoma" pitchFamily="34" charset="0"/>
                <a:cs typeface="Tahoma" pitchFamily="34" charset="0"/>
              </a:rPr>
              <a:t> afrikaans, </a:t>
            </a:r>
            <a:r>
              <a:rPr lang="fr-FR" sz="2000" b="1" i="1" dirty="0" err="1" smtClean="0">
                <a:latin typeface="Tahoma" pitchFamily="34" charset="0"/>
                <a:ea typeface="Tahoma" pitchFamily="34" charset="0"/>
                <a:cs typeface="Tahoma" pitchFamily="34" charset="0"/>
              </a:rPr>
              <a:t>Robben</a:t>
            </a:r>
            <a:r>
              <a:rPr lang="fr-FR" sz="2000" b="1" dirty="0" smtClean="0">
                <a:latin typeface="Tahoma" pitchFamily="34" charset="0"/>
                <a:ea typeface="Tahoma" pitchFamily="34" charset="0"/>
                <a:cs typeface="Tahoma" pitchFamily="34" charset="0"/>
              </a:rPr>
              <a:t> signifie « phoques ») provient du fait qu'il y a un grand nombre de ces mammifères dans les eaux entourant l'île.</a:t>
            </a:r>
            <a:endParaRPr lang="fr-FR" sz="2000" b="1" dirty="0">
              <a:latin typeface="Tahoma" pitchFamily="34" charset="0"/>
              <a:ea typeface="Tahoma" pitchFamily="34" charset="0"/>
              <a:cs typeface="Tahoma" pitchFamily="34" charset="0"/>
            </a:endParaRPr>
          </a:p>
        </p:txBody>
      </p:sp>
      <p:pic>
        <p:nvPicPr>
          <p:cNvPr id="4" name="Picture 3" descr="robb island.jpg"/>
          <p:cNvPicPr>
            <a:picLocks noChangeAspect="1"/>
          </p:cNvPicPr>
          <p:nvPr/>
        </p:nvPicPr>
        <p:blipFill>
          <a:blip r:embed="rId2"/>
          <a:stretch>
            <a:fillRect/>
          </a:stretch>
        </p:blipFill>
        <p:spPr>
          <a:xfrm>
            <a:off x="5181600" y="2819400"/>
            <a:ext cx="3672328" cy="2443768"/>
          </a:xfrm>
          <a:prstGeom prst="rect">
            <a:avLst/>
          </a:prstGeom>
        </p:spPr>
      </p:pic>
      <p:pic>
        <p:nvPicPr>
          <p:cNvPr id="5" name="Picture 4" descr="robben island.jpg"/>
          <p:cNvPicPr>
            <a:picLocks noChangeAspect="1"/>
          </p:cNvPicPr>
          <p:nvPr/>
        </p:nvPicPr>
        <p:blipFill>
          <a:blip r:embed="rId3"/>
          <a:stretch>
            <a:fillRect/>
          </a:stretch>
        </p:blipFill>
        <p:spPr>
          <a:xfrm>
            <a:off x="107212" y="1143000"/>
            <a:ext cx="3398874" cy="2133600"/>
          </a:xfrm>
          <a:prstGeom prst="rect">
            <a:avLst/>
          </a:prstGeom>
        </p:spPr>
      </p:pic>
      <p:sp>
        <p:nvSpPr>
          <p:cNvPr id="6" name="TextBox 5"/>
          <p:cNvSpPr txBox="1"/>
          <p:nvPr/>
        </p:nvSpPr>
        <p:spPr>
          <a:xfrm>
            <a:off x="152400" y="3581400"/>
            <a:ext cx="5410200" cy="2554545"/>
          </a:xfrm>
          <a:prstGeom prst="rect">
            <a:avLst/>
          </a:prstGeom>
          <a:noFill/>
        </p:spPr>
        <p:txBody>
          <a:bodyPr wrap="square" rtlCol="0">
            <a:spAutoFit/>
          </a:bodyPr>
          <a:lstStyle/>
          <a:p>
            <a:r>
              <a:rPr lang="fr-FR" sz="2000" dirty="0" err="1" smtClean="0">
                <a:latin typeface="Tahoma" pitchFamily="34" charset="0"/>
                <a:ea typeface="Tahoma" pitchFamily="34" charset="0"/>
                <a:cs typeface="Tahoma" pitchFamily="34" charset="0"/>
              </a:rPr>
              <a:t>Robben</a:t>
            </a:r>
            <a:r>
              <a:rPr lang="fr-FR" sz="2000" dirty="0" smtClean="0">
                <a:latin typeface="Tahoma" pitchFamily="34" charset="0"/>
                <a:ea typeface="Tahoma" pitchFamily="34" charset="0"/>
                <a:cs typeface="Tahoma" pitchFamily="34" charset="0"/>
              </a:rPr>
              <a:t> </a:t>
            </a:r>
            <a:r>
              <a:rPr lang="fr-FR" sz="2000" dirty="0" smtClean="0">
                <a:latin typeface="Tahoma" pitchFamily="34" charset="0"/>
                <a:ea typeface="Tahoma" pitchFamily="34" charset="0"/>
                <a:cs typeface="Tahoma" pitchFamily="34" charset="0"/>
              </a:rPr>
              <a:t>Island a été utilisée comme prison</a:t>
            </a:r>
            <a:r>
              <a:rPr lang="fr-FR" sz="2000" dirty="0" smtClean="0">
                <a:latin typeface="Tahoma" pitchFamily="34" charset="0"/>
                <a:ea typeface="Tahoma" pitchFamily="34" charset="0"/>
                <a:cs typeface="Tahoma" pitchFamily="34" charset="0"/>
              </a:rPr>
              <a:t>,</a:t>
            </a:r>
            <a:r>
              <a:rPr lang="fr-FR" sz="2000" dirty="0" smtClean="0">
                <a:latin typeface="Tahoma" pitchFamily="34" charset="0"/>
                <a:ea typeface="Tahoma" pitchFamily="34" charset="0"/>
                <a:cs typeface="Tahoma" pitchFamily="34" charset="0"/>
              </a:rPr>
              <a:t> léproserie</a:t>
            </a:r>
            <a:r>
              <a:rPr lang="fr-FR" sz="2000" dirty="0" smtClean="0">
                <a:latin typeface="Tahoma" pitchFamily="34" charset="0"/>
                <a:ea typeface="Tahoma" pitchFamily="34" charset="0"/>
                <a:cs typeface="Tahoma" pitchFamily="34" charset="0"/>
              </a:rPr>
              <a:t>, </a:t>
            </a:r>
            <a:r>
              <a:rPr lang="fr-FR" sz="2000" dirty="0" smtClean="0">
                <a:latin typeface="Tahoma" pitchFamily="34" charset="0"/>
                <a:ea typeface="Tahoma" pitchFamily="34" charset="0"/>
                <a:cs typeface="Tahoma" pitchFamily="34" charset="0"/>
              </a:rPr>
              <a:t>hôpital psychiatrique et poste militaire de défense. Au </a:t>
            </a:r>
            <a:r>
              <a:rPr lang="fr-FR" sz="2000" cap="small" dirty="0" err="1" smtClean="0">
                <a:latin typeface="Tahoma" pitchFamily="34" charset="0"/>
                <a:ea typeface="Tahoma" pitchFamily="34" charset="0"/>
                <a:cs typeface="Tahoma" pitchFamily="34" charset="0"/>
              </a:rPr>
              <a:t>xx</a:t>
            </a:r>
            <a:r>
              <a:rPr lang="fr-FR" sz="2000" baseline="30000" dirty="0" err="1" smtClean="0">
                <a:latin typeface="Tahoma" pitchFamily="34" charset="0"/>
                <a:ea typeface="Tahoma" pitchFamily="34" charset="0"/>
                <a:cs typeface="Tahoma" pitchFamily="34" charset="0"/>
              </a:rPr>
              <a:t>e</a:t>
            </a:r>
            <a:r>
              <a:rPr lang="fr-FR" sz="2000" dirty="0" smtClean="0">
                <a:latin typeface="Tahoma" pitchFamily="34" charset="0"/>
                <a:ea typeface="Tahoma" pitchFamily="34" charset="0"/>
                <a:cs typeface="Tahoma" pitchFamily="34" charset="0"/>
              </a:rPr>
              <a:t> siècle, les opposants noirs au régime d'apartheid, condamnés à de longues peines, y furent internés dont notamment trois futurs présidents sud-africains (Nelson Mandela, </a:t>
            </a:r>
            <a:r>
              <a:rPr lang="fr-FR" sz="2000" dirty="0" err="1" smtClean="0">
                <a:latin typeface="Tahoma" pitchFamily="34" charset="0"/>
                <a:ea typeface="Tahoma" pitchFamily="34" charset="0"/>
                <a:cs typeface="Tahoma" pitchFamily="34" charset="0"/>
              </a:rPr>
              <a:t>Kgalema</a:t>
            </a:r>
            <a:r>
              <a:rPr lang="fr-FR" sz="2000" dirty="0" smtClean="0">
                <a:latin typeface="Tahoma" pitchFamily="34" charset="0"/>
                <a:ea typeface="Tahoma" pitchFamily="34" charset="0"/>
                <a:cs typeface="Tahoma" pitchFamily="34" charset="0"/>
              </a:rPr>
              <a:t> </a:t>
            </a:r>
            <a:r>
              <a:rPr lang="fr-FR" sz="2000" dirty="0" err="1" smtClean="0">
                <a:latin typeface="Tahoma" pitchFamily="34" charset="0"/>
                <a:ea typeface="Tahoma" pitchFamily="34" charset="0"/>
                <a:cs typeface="Tahoma" pitchFamily="34" charset="0"/>
              </a:rPr>
              <a:t>Motlanthe</a:t>
            </a:r>
            <a:r>
              <a:rPr lang="fr-FR" sz="2000" dirty="0" smtClean="0">
                <a:latin typeface="Tahoma" pitchFamily="34" charset="0"/>
                <a:ea typeface="Tahoma" pitchFamily="34" charset="0"/>
                <a:cs typeface="Tahoma" pitchFamily="34" charset="0"/>
              </a:rPr>
              <a:t> et Jacob </a:t>
            </a:r>
            <a:r>
              <a:rPr lang="fr-FR" sz="2000" dirty="0" err="1" smtClean="0">
                <a:latin typeface="Tahoma" pitchFamily="34" charset="0"/>
                <a:ea typeface="Tahoma" pitchFamily="34" charset="0"/>
                <a:cs typeface="Tahoma" pitchFamily="34" charset="0"/>
              </a:rPr>
              <a:t>Zuma</a:t>
            </a:r>
            <a:r>
              <a:rPr lang="fr-FR" sz="2000" dirty="0" smtClean="0">
                <a:latin typeface="Tahoma" pitchFamily="34" charset="0"/>
                <a:ea typeface="Tahoma" pitchFamily="34" charset="0"/>
                <a:cs typeface="Tahoma" pitchFamily="34" charset="0"/>
              </a:rPr>
              <a:t>).</a:t>
            </a:r>
            <a:endParaRPr lang="fr-FR" sz="2000" dirty="0">
              <a:latin typeface="Tahoma" pitchFamily="34" charset="0"/>
              <a:ea typeface="Tahoma" pitchFamily="34" charset="0"/>
              <a:cs typeface="Tahoma" pitchFamily="34" charset="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40544" y="0"/>
            <a:ext cx="8062912" cy="1255713"/>
          </a:xfrm>
        </p:spPr>
        <p:txBody>
          <a:bodyPr>
            <a:normAutofit/>
          </a:bodyPr>
          <a:lstStyle/>
          <a:p>
            <a:pPr algn="ctr"/>
            <a:r>
              <a:rPr lang="fr-FR" dirty="0" smtClean="0"/>
              <a:t>Park National Kruger</a:t>
            </a:r>
            <a:br>
              <a:rPr lang="fr-FR" dirty="0" smtClean="0"/>
            </a:br>
            <a:r>
              <a:rPr lang="fr-FR" sz="2200" dirty="0" smtClean="0"/>
              <a:t>Limpopo et Mpumalanga, Afrique du Sud</a:t>
            </a:r>
            <a:endParaRPr lang="fr-FR" sz="2200" dirty="0"/>
          </a:p>
        </p:txBody>
      </p:sp>
      <p:sp>
        <p:nvSpPr>
          <p:cNvPr id="3" name="Subtitle 2"/>
          <p:cNvSpPr>
            <a:spLocks noGrp="1"/>
          </p:cNvSpPr>
          <p:nvPr>
            <p:ph type="subTitle" idx="1"/>
          </p:nvPr>
        </p:nvSpPr>
        <p:spPr>
          <a:xfrm>
            <a:off x="228600" y="4724400"/>
            <a:ext cx="8062912" cy="1752600"/>
          </a:xfrm>
        </p:spPr>
        <p:txBody>
          <a:bodyPr>
            <a:noAutofit/>
          </a:bodyPr>
          <a:lstStyle/>
          <a:p>
            <a:pPr algn="l"/>
            <a:r>
              <a:rPr lang="fr-FR" sz="2000" b="1" dirty="0" smtClean="0">
                <a:latin typeface="Tahoma" pitchFamily="34" charset="0"/>
                <a:ea typeface="Tahoma" pitchFamily="34" charset="0"/>
                <a:cs typeface="Tahoma" pitchFamily="34" charset="0"/>
              </a:rPr>
              <a:t>Les parcs nationaux et réserves privées sont nombreux mais le meilleur endroit pour partir à la recherche des grands fauves est le parc Krüger. En effet, situé au Nord Est du pays, grand comme la Bretagne, il est doté d’une faune impressionnante et vous êtes alors quasi certains d’apercevoir les animaux les plus emblématiques de l’Afrique</a:t>
            </a:r>
            <a:endParaRPr lang="fr-FR" sz="2000" b="1" dirty="0">
              <a:latin typeface="Tahoma" pitchFamily="34" charset="0"/>
              <a:ea typeface="Tahoma" pitchFamily="34" charset="0"/>
              <a:cs typeface="Tahoma" pitchFamily="34" charset="0"/>
            </a:endParaRPr>
          </a:p>
        </p:txBody>
      </p:sp>
      <p:pic>
        <p:nvPicPr>
          <p:cNvPr id="4" name="Picture 3" descr="kruger_national_park.jpg"/>
          <p:cNvPicPr>
            <a:picLocks noChangeAspect="1"/>
          </p:cNvPicPr>
          <p:nvPr/>
        </p:nvPicPr>
        <p:blipFill>
          <a:blip r:embed="rId2"/>
          <a:stretch>
            <a:fillRect/>
          </a:stretch>
        </p:blipFill>
        <p:spPr>
          <a:xfrm>
            <a:off x="5791200" y="1905000"/>
            <a:ext cx="3200400" cy="2133600"/>
          </a:xfrm>
          <a:prstGeom prst="rect">
            <a:avLst/>
          </a:prstGeom>
        </p:spPr>
      </p:pic>
      <p:pic>
        <p:nvPicPr>
          <p:cNvPr id="5" name="Picture 4" descr="Lions_Kruger_National_Park_South_Africa_Davidsbeenhere.jpg"/>
          <p:cNvPicPr>
            <a:picLocks noChangeAspect="1"/>
          </p:cNvPicPr>
          <p:nvPr/>
        </p:nvPicPr>
        <p:blipFill>
          <a:blip r:embed="rId3"/>
          <a:stretch>
            <a:fillRect/>
          </a:stretch>
        </p:blipFill>
        <p:spPr>
          <a:xfrm>
            <a:off x="152400" y="1371600"/>
            <a:ext cx="5511800" cy="3102356"/>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32"/>
            <a:ext cx="8229600" cy="1399032"/>
          </a:xfrm>
        </p:spPr>
        <p:txBody>
          <a:bodyPr/>
          <a:lstStyle/>
          <a:p>
            <a:r>
              <a:rPr lang="fr-FR" dirty="0" smtClean="0"/>
              <a:t>Les Etas Unis d’Amérique</a:t>
            </a:r>
            <a:br>
              <a:rPr lang="fr-FR" dirty="0" smtClean="0"/>
            </a:br>
            <a:r>
              <a:rPr lang="fr-FR" sz="2000" dirty="0" smtClean="0"/>
              <a:t>&lt;Connections: Alan Robert, Yvonne Marie Sain, Dana </a:t>
            </a:r>
            <a:r>
              <a:rPr lang="fr-FR" sz="2000" dirty="0" err="1" smtClean="0"/>
              <a:t>Fotea</a:t>
            </a:r>
            <a:r>
              <a:rPr lang="fr-FR" sz="2000" dirty="0" smtClean="0"/>
              <a:t>&gt;</a:t>
            </a:r>
            <a:endParaRPr lang="fr-FR" sz="2000" dirty="0"/>
          </a:p>
        </p:txBody>
      </p:sp>
      <p:sp>
        <p:nvSpPr>
          <p:cNvPr id="3" name="TextBox 2"/>
          <p:cNvSpPr txBox="1"/>
          <p:nvPr/>
        </p:nvSpPr>
        <p:spPr>
          <a:xfrm>
            <a:off x="2971800" y="1371600"/>
            <a:ext cx="1828800" cy="3447098"/>
          </a:xfrm>
          <a:prstGeom prst="rect">
            <a:avLst/>
          </a:prstGeom>
          <a:noFill/>
        </p:spPr>
        <p:txBody>
          <a:bodyPr wrap="square" rtlCol="0">
            <a:spAutoFit/>
          </a:bodyPr>
          <a:lstStyle/>
          <a:p>
            <a:r>
              <a:rPr lang="fr-FR" sz="2000" dirty="0" smtClean="0">
                <a:latin typeface="Tahoma" pitchFamily="34" charset="0"/>
                <a:ea typeface="Tahoma" pitchFamily="34" charset="0"/>
                <a:cs typeface="Tahoma" pitchFamily="34" charset="0"/>
              </a:rPr>
              <a:t>Fruit </a:t>
            </a:r>
            <a:r>
              <a:rPr lang="fr-FR" sz="2000" dirty="0" smtClean="0">
                <a:latin typeface="Tahoma" pitchFamily="34" charset="0"/>
                <a:ea typeface="Tahoma" pitchFamily="34" charset="0"/>
                <a:cs typeface="Tahoma" pitchFamily="34" charset="0"/>
              </a:rPr>
              <a:t>de la diversité culturelle et ethnique, les États-Unis d'Amérique restent le pays du contraste et du paradoxe</a:t>
            </a:r>
            <a:r>
              <a:rPr lang="fr-FR" sz="2000" dirty="0" smtClean="0">
                <a:latin typeface="Tahoma" pitchFamily="34" charset="0"/>
                <a:ea typeface="Tahoma" pitchFamily="34" charset="0"/>
                <a:cs typeface="Tahoma" pitchFamily="34" charset="0"/>
              </a:rPr>
              <a:t>.</a:t>
            </a:r>
          </a:p>
          <a:p>
            <a:endParaRPr lang="fr-FR" dirty="0"/>
          </a:p>
        </p:txBody>
      </p:sp>
      <p:pic>
        <p:nvPicPr>
          <p:cNvPr id="4" name="Picture 3" descr="cd.jpg"/>
          <p:cNvPicPr>
            <a:picLocks noChangeAspect="1"/>
          </p:cNvPicPr>
          <p:nvPr/>
        </p:nvPicPr>
        <p:blipFill>
          <a:blip r:embed="rId2"/>
          <a:stretch>
            <a:fillRect/>
          </a:stretch>
        </p:blipFill>
        <p:spPr>
          <a:xfrm>
            <a:off x="2209800" y="4495800"/>
            <a:ext cx="3851824" cy="2206752"/>
          </a:xfrm>
          <a:prstGeom prst="rect">
            <a:avLst/>
          </a:prstGeom>
        </p:spPr>
      </p:pic>
      <p:pic>
        <p:nvPicPr>
          <p:cNvPr id="5" name="Picture 4" descr="tour.jpg"/>
          <p:cNvPicPr>
            <a:picLocks noChangeAspect="1"/>
          </p:cNvPicPr>
          <p:nvPr/>
        </p:nvPicPr>
        <p:blipFill>
          <a:blip r:embed="rId3"/>
          <a:stretch>
            <a:fillRect/>
          </a:stretch>
        </p:blipFill>
        <p:spPr>
          <a:xfrm>
            <a:off x="152400" y="1935553"/>
            <a:ext cx="2743200" cy="1921552"/>
          </a:xfrm>
          <a:prstGeom prst="rect">
            <a:avLst/>
          </a:prstGeom>
        </p:spPr>
      </p:pic>
      <p:pic>
        <p:nvPicPr>
          <p:cNvPr id="6" name="Picture 5" descr="6c6117b193274a06946495244655a977.jpg"/>
          <p:cNvPicPr>
            <a:picLocks noChangeAspect="1"/>
          </p:cNvPicPr>
          <p:nvPr/>
        </p:nvPicPr>
        <p:blipFill>
          <a:blip r:embed="rId4" cstate="print"/>
          <a:stretch>
            <a:fillRect/>
          </a:stretch>
        </p:blipFill>
        <p:spPr>
          <a:xfrm>
            <a:off x="4572000" y="1828800"/>
            <a:ext cx="4343400" cy="2134456"/>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257800" y="4687669"/>
            <a:ext cx="3886200" cy="677108"/>
          </a:xfrm>
          <a:prstGeom prst="rect">
            <a:avLst/>
          </a:prstGeom>
          <a:noFill/>
        </p:spPr>
        <p:txBody>
          <a:bodyPr wrap="square" rtlCol="0">
            <a:spAutoFit/>
          </a:bodyPr>
          <a:lstStyle/>
          <a:p>
            <a:r>
              <a:rPr lang="fr-FR" sz="2000" dirty="0" smtClean="0">
                <a:latin typeface="Tahoma" pitchFamily="34" charset="0"/>
                <a:ea typeface="Tahoma" pitchFamily="34" charset="0"/>
                <a:cs typeface="Tahoma" pitchFamily="34" charset="0"/>
              </a:rPr>
              <a:t>et écoles du </a:t>
            </a:r>
            <a:r>
              <a:rPr lang="fr-FR" sz="2000" dirty="0" smtClean="0">
                <a:latin typeface="Tahoma" pitchFamily="34" charset="0"/>
                <a:ea typeface="Tahoma" pitchFamily="34" charset="0"/>
                <a:cs typeface="Tahoma" pitchFamily="34" charset="0"/>
              </a:rPr>
              <a:t>monde </a:t>
            </a:r>
          </a:p>
          <a:p>
            <a:endParaRPr lang="fr-FR" dirty="0"/>
          </a:p>
        </p:txBody>
      </p:sp>
      <p:pic>
        <p:nvPicPr>
          <p:cNvPr id="3" name="Picture 2" descr="manhattan1.jpg"/>
          <p:cNvPicPr>
            <a:picLocks noChangeAspect="1"/>
          </p:cNvPicPr>
          <p:nvPr/>
        </p:nvPicPr>
        <p:blipFill>
          <a:blip r:embed="rId2"/>
          <a:stretch>
            <a:fillRect/>
          </a:stretch>
        </p:blipFill>
        <p:spPr>
          <a:xfrm>
            <a:off x="3810000" y="152400"/>
            <a:ext cx="5163671" cy="3429000"/>
          </a:xfrm>
          <a:prstGeom prst="rect">
            <a:avLst/>
          </a:prstGeom>
        </p:spPr>
      </p:pic>
      <p:pic>
        <p:nvPicPr>
          <p:cNvPr id="4" name="Picture 3" descr="er22x_378x225_0.jpg"/>
          <p:cNvPicPr>
            <a:picLocks noChangeAspect="1"/>
          </p:cNvPicPr>
          <p:nvPr/>
        </p:nvPicPr>
        <p:blipFill>
          <a:blip r:embed="rId3"/>
          <a:stretch>
            <a:fillRect/>
          </a:stretch>
        </p:blipFill>
        <p:spPr>
          <a:xfrm>
            <a:off x="152400" y="3733800"/>
            <a:ext cx="4880610" cy="2905125"/>
          </a:xfrm>
          <a:prstGeom prst="rect">
            <a:avLst/>
          </a:prstGeom>
        </p:spPr>
      </p:pic>
      <p:sp>
        <p:nvSpPr>
          <p:cNvPr id="5" name="TextBox 4"/>
          <p:cNvSpPr txBox="1"/>
          <p:nvPr/>
        </p:nvSpPr>
        <p:spPr>
          <a:xfrm>
            <a:off x="0" y="1066800"/>
            <a:ext cx="3657600" cy="1015663"/>
          </a:xfrm>
          <a:prstGeom prst="rect">
            <a:avLst/>
          </a:prstGeom>
          <a:noFill/>
        </p:spPr>
        <p:txBody>
          <a:bodyPr wrap="square" rtlCol="0">
            <a:spAutoFit/>
          </a:bodyPr>
          <a:lstStyle/>
          <a:p>
            <a:r>
              <a:rPr lang="fr-FR" sz="2000" dirty="0" smtClean="0">
                <a:latin typeface="Tahoma" pitchFamily="34" charset="0"/>
                <a:ea typeface="Tahoma" pitchFamily="34" charset="0"/>
                <a:cs typeface="Tahoma" pitchFamily="34" charset="0"/>
              </a:rPr>
              <a:t>Le monde Business n’en manque pas avec l’</a:t>
            </a:r>
            <a:r>
              <a:rPr lang="fr-FR" sz="2000" dirty="0" err="1" smtClean="0">
                <a:latin typeface="Tahoma" pitchFamily="34" charset="0"/>
                <a:ea typeface="Tahoma" pitchFamily="34" charset="0"/>
                <a:cs typeface="Tahoma" pitchFamily="34" charset="0"/>
              </a:rPr>
              <a:t>hérberge</a:t>
            </a:r>
            <a:r>
              <a:rPr lang="fr-FR" sz="2000" dirty="0" smtClean="0">
                <a:latin typeface="Tahoma" pitchFamily="34" charset="0"/>
                <a:ea typeface="Tahoma" pitchFamily="34" charset="0"/>
                <a:cs typeface="Tahoma" pitchFamily="34" charset="0"/>
              </a:rPr>
              <a:t> de grands </a:t>
            </a:r>
            <a:r>
              <a:rPr lang="fr-FR" sz="2000" dirty="0" smtClean="0">
                <a:latin typeface="Tahoma" pitchFamily="34" charset="0"/>
                <a:ea typeface="Tahoma" pitchFamily="34" charset="0"/>
                <a:cs typeface="Tahoma" pitchFamily="34" charset="0"/>
              </a:rPr>
              <a:t>entreprises…</a:t>
            </a:r>
            <a:endParaRPr lang="fr-FR" sz="2000" dirty="0">
              <a:latin typeface="Tahoma" pitchFamily="34" charset="0"/>
              <a:ea typeface="Tahoma" pitchFamily="34" charset="0"/>
              <a:cs typeface="Tahoma" pitchFamily="34" charset="0"/>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6629400" cy="1362075"/>
          </a:xfrm>
        </p:spPr>
        <p:txBody>
          <a:bodyPr>
            <a:normAutofit fontScale="90000"/>
          </a:bodyPr>
          <a:lstStyle/>
          <a:p>
            <a:r>
              <a:rPr lang="fr-FR" sz="4400" dirty="0" smtClean="0"/>
              <a:t>Université de Californie, Los Angeles</a:t>
            </a:r>
            <a:r>
              <a:rPr lang="fr-FR" dirty="0" smtClean="0"/>
              <a:t/>
            </a:r>
            <a:br>
              <a:rPr lang="fr-FR" dirty="0" smtClean="0"/>
            </a:br>
            <a:r>
              <a:rPr lang="fr-FR" sz="2200" dirty="0" smtClean="0"/>
              <a:t>Californie, Etats-Unis d’ Amérique</a:t>
            </a:r>
            <a:endParaRPr lang="fr-FR" sz="2200" dirty="0"/>
          </a:p>
        </p:txBody>
      </p:sp>
      <p:sp>
        <p:nvSpPr>
          <p:cNvPr id="3" name="Text Placeholder 2"/>
          <p:cNvSpPr>
            <a:spLocks noGrp="1"/>
          </p:cNvSpPr>
          <p:nvPr>
            <p:ph type="body" idx="1"/>
          </p:nvPr>
        </p:nvSpPr>
        <p:spPr>
          <a:xfrm>
            <a:off x="5943600" y="2590800"/>
            <a:ext cx="2971800" cy="3352800"/>
          </a:xfrm>
        </p:spPr>
        <p:txBody>
          <a:bodyPr/>
          <a:lstStyle/>
          <a:p>
            <a:r>
              <a:rPr lang="fr-FR" dirty="0" smtClean="0">
                <a:latin typeface="Tahoma" pitchFamily="34" charset="0"/>
                <a:ea typeface="Tahoma" pitchFamily="34" charset="0"/>
                <a:cs typeface="Tahoma" pitchFamily="34" charset="0"/>
              </a:rPr>
              <a:t>Un des vingt premier université de l’Amérique, UCLA est la mère de l’internet lorsque en 1969, une transmission APRANET est envoyée du campus a San Francisco </a:t>
            </a:r>
            <a:r>
              <a:rPr lang="fr-FR" dirty="0" err="1" smtClean="0">
                <a:latin typeface="Tahoma" pitchFamily="34" charset="0"/>
                <a:ea typeface="Tahoma" pitchFamily="34" charset="0"/>
                <a:cs typeface="Tahoma" pitchFamily="34" charset="0"/>
              </a:rPr>
              <a:t>Menlo</a:t>
            </a:r>
            <a:r>
              <a:rPr lang="fr-FR" dirty="0" smtClean="0">
                <a:latin typeface="Tahoma" pitchFamily="34" charset="0"/>
                <a:ea typeface="Tahoma" pitchFamily="34" charset="0"/>
                <a:cs typeface="Tahoma" pitchFamily="34" charset="0"/>
              </a:rPr>
              <a:t> Park</a:t>
            </a:r>
            <a:endParaRPr lang="fr-FR" dirty="0">
              <a:latin typeface="Tahoma" pitchFamily="34" charset="0"/>
              <a:ea typeface="Tahoma" pitchFamily="34" charset="0"/>
              <a:cs typeface="Tahoma" pitchFamily="34" charset="0"/>
            </a:endParaRPr>
          </a:p>
        </p:txBody>
      </p:sp>
      <p:pic>
        <p:nvPicPr>
          <p:cNvPr id="4" name="Picture 3" descr="ucl.jpg"/>
          <p:cNvPicPr>
            <a:picLocks noChangeAspect="1"/>
          </p:cNvPicPr>
          <p:nvPr/>
        </p:nvPicPr>
        <p:blipFill>
          <a:blip r:embed="rId2"/>
          <a:stretch>
            <a:fillRect/>
          </a:stretch>
        </p:blipFill>
        <p:spPr>
          <a:xfrm>
            <a:off x="5925185" y="45388"/>
            <a:ext cx="1847215" cy="1859612"/>
          </a:xfrm>
          <a:prstGeom prst="rect">
            <a:avLst/>
          </a:prstGeom>
        </p:spPr>
      </p:pic>
      <p:pic>
        <p:nvPicPr>
          <p:cNvPr id="5" name="Picture 4" descr="Royce_Hall,_University_of_California,_Los_Angeles_(23-09-2003).jpg"/>
          <p:cNvPicPr>
            <a:picLocks noChangeAspect="1"/>
          </p:cNvPicPr>
          <p:nvPr/>
        </p:nvPicPr>
        <p:blipFill>
          <a:blip r:embed="rId3"/>
          <a:stretch>
            <a:fillRect/>
          </a:stretch>
        </p:blipFill>
        <p:spPr>
          <a:xfrm>
            <a:off x="228600" y="1676400"/>
            <a:ext cx="5562600" cy="4648200"/>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76200"/>
            <a:ext cx="7239000" cy="1176339"/>
          </a:xfrm>
        </p:spPr>
        <p:txBody>
          <a:bodyPr>
            <a:normAutofit/>
          </a:bodyPr>
          <a:lstStyle/>
          <a:p>
            <a:r>
              <a:rPr lang="fr-FR" sz="4000" dirty="0" smtClean="0"/>
              <a:t>Université de New York</a:t>
            </a:r>
            <a:r>
              <a:rPr lang="fr-FR" dirty="0" smtClean="0"/>
              <a:t/>
            </a:r>
            <a:br>
              <a:rPr lang="fr-FR" dirty="0" smtClean="0"/>
            </a:br>
            <a:r>
              <a:rPr lang="fr-FR" sz="2000" dirty="0" smtClean="0">
                <a:ea typeface="Tahoma" pitchFamily="34" charset="0"/>
                <a:cs typeface="Tahoma" pitchFamily="34" charset="0"/>
              </a:rPr>
              <a:t>New York, Etats unis d’ Amérique</a:t>
            </a:r>
            <a:endParaRPr lang="fr-FR" sz="2000" dirty="0">
              <a:ea typeface="Tahoma" pitchFamily="34" charset="0"/>
              <a:cs typeface="Tahoma" pitchFamily="34" charset="0"/>
            </a:endParaRPr>
          </a:p>
        </p:txBody>
      </p:sp>
      <p:sp>
        <p:nvSpPr>
          <p:cNvPr id="3" name="Text Placeholder 2"/>
          <p:cNvSpPr>
            <a:spLocks noGrp="1"/>
          </p:cNvSpPr>
          <p:nvPr>
            <p:ph type="body" idx="1"/>
          </p:nvPr>
        </p:nvSpPr>
        <p:spPr>
          <a:xfrm>
            <a:off x="457200" y="5562600"/>
            <a:ext cx="8153400" cy="1143000"/>
          </a:xfrm>
        </p:spPr>
        <p:txBody>
          <a:bodyPr>
            <a:normAutofit fontScale="92500"/>
          </a:bodyPr>
          <a:lstStyle/>
          <a:p>
            <a:r>
              <a:rPr lang="fr-FR" sz="2200" dirty="0" smtClean="0">
                <a:latin typeface="Tahoma" pitchFamily="34" charset="0"/>
                <a:ea typeface="Tahoma" pitchFamily="34" charset="0"/>
                <a:cs typeface="Tahoma" pitchFamily="34" charset="0"/>
              </a:rPr>
              <a:t>Fondée en 1831, NYU est université privée de recherches. Basée au cœur de New York, a Manhattan, son </a:t>
            </a:r>
            <a:r>
              <a:rPr lang="fr-FR" sz="2200" dirty="0" err="1" smtClean="0">
                <a:latin typeface="Tahoma" pitchFamily="34" charset="0"/>
                <a:ea typeface="Tahoma" pitchFamily="34" charset="0"/>
                <a:cs typeface="Tahoma" pitchFamily="34" charset="0"/>
              </a:rPr>
              <a:t>A</a:t>
            </a:r>
            <a:r>
              <a:rPr lang="fr-FR" sz="2200" dirty="0" err="1" smtClean="0">
                <a:latin typeface="Tahoma" pitchFamily="34" charset="0"/>
                <a:ea typeface="Tahoma" pitchFamily="34" charset="0"/>
                <a:cs typeface="Tahoma" pitchFamily="34" charset="0"/>
              </a:rPr>
              <a:t>lumni</a:t>
            </a:r>
            <a:r>
              <a:rPr lang="fr-FR" sz="2200" dirty="0" smtClean="0">
                <a:latin typeface="Tahoma" pitchFamily="34" charset="0"/>
                <a:ea typeface="Tahoma" pitchFamily="34" charset="0"/>
                <a:cs typeface="Tahoma" pitchFamily="34" charset="0"/>
              </a:rPr>
              <a:t> inclus les présidents, inventeur, les PDG de 500 grand entreprises et des astronautes</a:t>
            </a:r>
            <a:r>
              <a:rPr lang="fr-FR" dirty="0" smtClean="0">
                <a:latin typeface="Tahoma" pitchFamily="34" charset="0"/>
                <a:ea typeface="Tahoma" pitchFamily="34" charset="0"/>
                <a:cs typeface="Tahoma" pitchFamily="34" charset="0"/>
              </a:rPr>
              <a:t>.</a:t>
            </a:r>
            <a:endParaRPr lang="fr-FR" dirty="0">
              <a:latin typeface="Tahoma" pitchFamily="34" charset="0"/>
              <a:ea typeface="Tahoma" pitchFamily="34" charset="0"/>
              <a:cs typeface="Tahoma" pitchFamily="34" charset="0"/>
            </a:endParaRPr>
          </a:p>
        </p:txBody>
      </p:sp>
      <p:pic>
        <p:nvPicPr>
          <p:cNvPr id="4" name="Picture 3" descr="ny.jpg"/>
          <p:cNvPicPr>
            <a:picLocks noChangeAspect="1"/>
          </p:cNvPicPr>
          <p:nvPr/>
        </p:nvPicPr>
        <p:blipFill>
          <a:blip r:embed="rId2" cstate="print"/>
          <a:stretch>
            <a:fillRect/>
          </a:stretch>
        </p:blipFill>
        <p:spPr>
          <a:xfrm>
            <a:off x="5943600" y="76200"/>
            <a:ext cx="1828800" cy="1828800"/>
          </a:xfrm>
          <a:prstGeom prst="rect">
            <a:avLst/>
          </a:prstGeom>
        </p:spPr>
      </p:pic>
      <p:pic>
        <p:nvPicPr>
          <p:cNvPr id="5" name="Picture 4" descr="nyu-protest-arrests.jpg"/>
          <p:cNvPicPr>
            <a:picLocks noChangeAspect="1"/>
          </p:cNvPicPr>
          <p:nvPr/>
        </p:nvPicPr>
        <p:blipFill>
          <a:blip r:embed="rId3"/>
          <a:stretch>
            <a:fillRect/>
          </a:stretch>
        </p:blipFill>
        <p:spPr>
          <a:xfrm>
            <a:off x="247380" y="2057400"/>
            <a:ext cx="7968866" cy="3352800"/>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fr-FR" sz="4000" dirty="0" smtClean="0"/>
              <a:t>Université Columbia</a:t>
            </a:r>
            <a:r>
              <a:rPr lang="fr-FR" dirty="0" smtClean="0"/>
              <a:t/>
            </a:r>
            <a:br>
              <a:rPr lang="fr-FR" dirty="0" smtClean="0"/>
            </a:br>
            <a:r>
              <a:rPr lang="fr-FR" sz="2200" dirty="0" smtClean="0"/>
              <a:t>New York, Etats Unis d’Amérique</a:t>
            </a:r>
            <a:endParaRPr lang="fr-FR" sz="2200" dirty="0"/>
          </a:p>
        </p:txBody>
      </p:sp>
      <p:sp>
        <p:nvSpPr>
          <p:cNvPr id="3" name="Text Placeholder 2"/>
          <p:cNvSpPr>
            <a:spLocks noGrp="1"/>
          </p:cNvSpPr>
          <p:nvPr>
            <p:ph type="body" idx="1"/>
          </p:nvPr>
        </p:nvSpPr>
        <p:spPr>
          <a:xfrm>
            <a:off x="6553200" y="2133600"/>
            <a:ext cx="2667000" cy="3962400"/>
          </a:xfrm>
        </p:spPr>
        <p:txBody>
          <a:bodyPr>
            <a:normAutofit lnSpcReduction="10000"/>
          </a:bodyPr>
          <a:lstStyle/>
          <a:p>
            <a:r>
              <a:rPr lang="fr-FR" dirty="0" smtClean="0">
                <a:latin typeface="Tahoma" pitchFamily="34" charset="0"/>
                <a:ea typeface="Tahoma" pitchFamily="34" charset="0"/>
                <a:cs typeface="Tahoma" pitchFamily="34" charset="0"/>
              </a:rPr>
              <a:t>Fondée en 1754, elle est l'un des plus anciens établissements d’enseignement supérieur aux États-Unis et fait partie du groupe de l'</a:t>
            </a:r>
            <a:r>
              <a:rPr lang="fr-FR" dirty="0" err="1" smtClean="0">
                <a:latin typeface="Tahoma" pitchFamily="34" charset="0"/>
                <a:ea typeface="Tahoma" pitchFamily="34" charset="0"/>
                <a:cs typeface="Tahoma" pitchFamily="34" charset="0"/>
              </a:rPr>
              <a:t>Ivy</a:t>
            </a:r>
            <a:r>
              <a:rPr lang="fr-FR" dirty="0" smtClean="0">
                <a:latin typeface="Tahoma" pitchFamily="34" charset="0"/>
                <a:ea typeface="Tahoma" pitchFamily="34" charset="0"/>
                <a:cs typeface="Tahoma" pitchFamily="34" charset="0"/>
              </a:rPr>
              <a:t> </a:t>
            </a:r>
            <a:r>
              <a:rPr lang="fr-FR" dirty="0" err="1" smtClean="0">
                <a:latin typeface="Tahoma" pitchFamily="34" charset="0"/>
                <a:ea typeface="Tahoma" pitchFamily="34" charset="0"/>
                <a:cs typeface="Tahoma" pitchFamily="34" charset="0"/>
              </a:rPr>
              <a:t>League</a:t>
            </a:r>
            <a:r>
              <a:rPr lang="fr-FR" dirty="0" smtClean="0">
                <a:latin typeface="Tahoma" pitchFamily="34" charset="0"/>
                <a:ea typeface="Tahoma" pitchFamily="34" charset="0"/>
                <a:cs typeface="Tahoma" pitchFamily="34" charset="0"/>
              </a:rPr>
              <a:t> regroupant les huit universités les plus anciennes et les plus célèbres du pays</a:t>
            </a:r>
            <a:r>
              <a:rPr lang="fr-FR" dirty="0" smtClean="0">
                <a:latin typeface="Tahoma" pitchFamily="34" charset="0"/>
                <a:ea typeface="Tahoma" pitchFamily="34" charset="0"/>
                <a:cs typeface="Tahoma" pitchFamily="34" charset="0"/>
              </a:rPr>
              <a:t>.  </a:t>
            </a:r>
            <a:endParaRPr lang="fr-FR" dirty="0">
              <a:latin typeface="Tahoma" pitchFamily="34" charset="0"/>
              <a:ea typeface="Tahoma" pitchFamily="34" charset="0"/>
              <a:cs typeface="Tahoma" pitchFamily="34" charset="0"/>
            </a:endParaRPr>
          </a:p>
        </p:txBody>
      </p:sp>
      <p:sp>
        <p:nvSpPr>
          <p:cNvPr id="4" name="TextBox 3"/>
          <p:cNvSpPr txBox="1"/>
          <p:nvPr/>
        </p:nvSpPr>
        <p:spPr>
          <a:xfrm>
            <a:off x="381000" y="5766137"/>
            <a:ext cx="8915400" cy="1015663"/>
          </a:xfrm>
          <a:prstGeom prst="rect">
            <a:avLst/>
          </a:prstGeom>
          <a:noFill/>
        </p:spPr>
        <p:txBody>
          <a:bodyPr wrap="square" rtlCol="0">
            <a:spAutoFit/>
          </a:bodyPr>
          <a:lstStyle/>
          <a:p>
            <a:r>
              <a:rPr lang="fr-FR" sz="2000" dirty="0" smtClean="0">
                <a:latin typeface="Tahoma" pitchFamily="34" charset="0"/>
                <a:ea typeface="Tahoma" pitchFamily="34" charset="0"/>
                <a:cs typeface="Tahoma" pitchFamily="34" charset="0"/>
              </a:rPr>
              <a:t>Le 18</a:t>
            </a:r>
            <a:r>
              <a:rPr lang="fr-FR" sz="2000" baseline="30000" dirty="0" smtClean="0">
                <a:latin typeface="Tahoma" pitchFamily="34" charset="0"/>
                <a:ea typeface="Tahoma" pitchFamily="34" charset="0"/>
                <a:cs typeface="Tahoma" pitchFamily="34" charset="0"/>
              </a:rPr>
              <a:t> </a:t>
            </a:r>
            <a:r>
              <a:rPr lang="fr-FR" sz="2000" baseline="30000" dirty="0" err="1" smtClean="0">
                <a:latin typeface="Tahoma" pitchFamily="34" charset="0"/>
                <a:ea typeface="Tahoma" pitchFamily="34" charset="0"/>
                <a:cs typeface="Tahoma" pitchFamily="34" charset="0"/>
              </a:rPr>
              <a:t>ème</a:t>
            </a:r>
            <a:r>
              <a:rPr lang="en-US" sz="2000" dirty="0" smtClean="0">
                <a:latin typeface="Tahoma" pitchFamily="34" charset="0"/>
                <a:ea typeface="Tahoma" pitchFamily="34" charset="0"/>
                <a:cs typeface="Tahoma" pitchFamily="34" charset="0"/>
              </a:rPr>
              <a:t> </a:t>
            </a:r>
            <a:r>
              <a:rPr lang="fr-FR" sz="2000" dirty="0" smtClean="0">
                <a:latin typeface="Tahoma" pitchFamily="34" charset="0"/>
                <a:ea typeface="Tahoma" pitchFamily="34" charset="0"/>
                <a:cs typeface="Tahoma" pitchFamily="34" charset="0"/>
              </a:rPr>
              <a:t>université du monde, elle est dans les premiers 10 universités de l’Amérique. </a:t>
            </a:r>
            <a:r>
              <a:rPr lang="fr-FR" sz="2000" dirty="0" err="1" smtClean="0">
                <a:latin typeface="Tahoma" pitchFamily="34" charset="0"/>
                <a:ea typeface="Tahoma" pitchFamily="34" charset="0"/>
                <a:cs typeface="Tahoma" pitchFamily="34" charset="0"/>
              </a:rPr>
              <a:t>Barack</a:t>
            </a:r>
            <a:r>
              <a:rPr lang="fr-FR" sz="2000" dirty="0" smtClean="0">
                <a:latin typeface="Tahoma" pitchFamily="34" charset="0"/>
                <a:ea typeface="Tahoma" pitchFamily="34" charset="0"/>
                <a:cs typeface="Tahoma" pitchFamily="34" charset="0"/>
              </a:rPr>
              <a:t> </a:t>
            </a:r>
            <a:r>
              <a:rPr lang="fr-FR" sz="2000" dirty="0" err="1" smtClean="0">
                <a:latin typeface="Tahoma" pitchFamily="34" charset="0"/>
                <a:ea typeface="Tahoma" pitchFamily="34" charset="0"/>
                <a:cs typeface="Tahoma" pitchFamily="34" charset="0"/>
              </a:rPr>
              <a:t>Obama</a:t>
            </a:r>
            <a:r>
              <a:rPr lang="fr-FR" sz="2000" dirty="0" smtClean="0">
                <a:latin typeface="Tahoma" pitchFamily="34" charset="0"/>
                <a:ea typeface="Tahoma" pitchFamily="34" charset="0"/>
                <a:cs typeface="Tahoma" pitchFamily="34" charset="0"/>
              </a:rPr>
              <a:t> est son </a:t>
            </a:r>
            <a:r>
              <a:rPr lang="fr-FR" sz="2000" dirty="0" err="1" smtClean="0">
                <a:latin typeface="Tahoma" pitchFamily="34" charset="0"/>
                <a:ea typeface="Tahoma" pitchFamily="34" charset="0"/>
                <a:cs typeface="Tahoma" pitchFamily="34" charset="0"/>
              </a:rPr>
              <a:t>Alumni</a:t>
            </a:r>
            <a:r>
              <a:rPr lang="fr-FR" sz="2000" dirty="0" smtClean="0">
                <a:latin typeface="Tahoma" pitchFamily="34" charset="0"/>
                <a:ea typeface="Tahoma" pitchFamily="34" charset="0"/>
                <a:cs typeface="Tahoma" pitchFamily="34" charset="0"/>
              </a:rPr>
              <a:t> ainsi que beaucoup d’autres célèbres personnages.</a:t>
            </a:r>
            <a:endParaRPr lang="fr-FR" sz="2000" dirty="0">
              <a:latin typeface="Tahoma" pitchFamily="34" charset="0"/>
              <a:ea typeface="Tahoma" pitchFamily="34" charset="0"/>
              <a:cs typeface="Tahoma" pitchFamily="34" charset="0"/>
            </a:endParaRPr>
          </a:p>
        </p:txBody>
      </p:sp>
      <p:pic>
        <p:nvPicPr>
          <p:cNvPr id="5" name="Picture 4" descr="Columbia_University_Seal1.jpg"/>
          <p:cNvPicPr>
            <a:picLocks noChangeAspect="1"/>
          </p:cNvPicPr>
          <p:nvPr/>
        </p:nvPicPr>
        <p:blipFill>
          <a:blip r:embed="rId2" cstate="print"/>
          <a:stretch>
            <a:fillRect/>
          </a:stretch>
        </p:blipFill>
        <p:spPr>
          <a:xfrm>
            <a:off x="5867400" y="76200"/>
            <a:ext cx="1905000" cy="1905000"/>
          </a:xfrm>
          <a:prstGeom prst="rect">
            <a:avLst/>
          </a:prstGeom>
        </p:spPr>
      </p:pic>
      <p:pic>
        <p:nvPicPr>
          <p:cNvPr id="6" name="Picture 5" descr="Butler_Library_Columbia_University.jpg"/>
          <p:cNvPicPr>
            <a:picLocks noChangeAspect="1"/>
          </p:cNvPicPr>
          <p:nvPr/>
        </p:nvPicPr>
        <p:blipFill>
          <a:blip r:embed="rId3" cstate="print"/>
          <a:stretch>
            <a:fillRect/>
          </a:stretch>
        </p:blipFill>
        <p:spPr>
          <a:xfrm>
            <a:off x="381000" y="2209800"/>
            <a:ext cx="6019800" cy="3498846"/>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0"/>
            <a:ext cx="8229600" cy="1371600"/>
          </a:xfrm>
        </p:spPr>
        <p:txBody>
          <a:bodyPr>
            <a:normAutofit fontScale="90000"/>
          </a:bodyPr>
          <a:lstStyle/>
          <a:p>
            <a:pPr algn="ctr"/>
            <a:r>
              <a:rPr lang="fr-FR" sz="5400" dirty="0" smtClean="0"/>
              <a:t>Londres</a:t>
            </a:r>
            <a:r>
              <a:rPr lang="fr-FR" dirty="0" smtClean="0"/>
              <a:t/>
            </a:r>
            <a:br>
              <a:rPr lang="fr-FR" dirty="0" smtClean="0"/>
            </a:br>
            <a:r>
              <a:rPr lang="fr-FR" sz="2000" dirty="0" smtClean="0">
                <a:solidFill>
                  <a:schemeClr val="accent1">
                    <a:lumMod val="20000"/>
                    <a:lumOff val="80000"/>
                  </a:schemeClr>
                </a:solidFill>
              </a:rPr>
              <a:t>(</a:t>
            </a:r>
            <a:r>
              <a:rPr lang="fr-FR" sz="2000" dirty="0" err="1" smtClean="0">
                <a:solidFill>
                  <a:schemeClr val="accent1">
                    <a:lumMod val="20000"/>
                    <a:lumOff val="80000"/>
                  </a:schemeClr>
                </a:solidFill>
              </a:rPr>
              <a:t>Connection</a:t>
            </a:r>
            <a:r>
              <a:rPr lang="fr-FR" sz="2000" dirty="0" smtClean="0">
                <a:solidFill>
                  <a:schemeClr val="accent1">
                    <a:lumMod val="20000"/>
                    <a:lumOff val="80000"/>
                  </a:schemeClr>
                </a:solidFill>
              </a:rPr>
              <a:t>: Sylvestre </a:t>
            </a:r>
            <a:r>
              <a:rPr lang="fr-FR" sz="2000" dirty="0" err="1" smtClean="0">
                <a:solidFill>
                  <a:schemeClr val="accent1">
                    <a:lumMod val="20000"/>
                    <a:lumOff val="80000"/>
                  </a:schemeClr>
                </a:solidFill>
              </a:rPr>
              <a:t>Finold</a:t>
            </a:r>
            <a:r>
              <a:rPr lang="fr-FR" sz="2000" dirty="0" smtClean="0">
                <a:solidFill>
                  <a:schemeClr val="accent1">
                    <a:lumMod val="20000"/>
                    <a:lumOff val="80000"/>
                  </a:schemeClr>
                </a:solidFill>
              </a:rPr>
              <a:t> &lt;Directeur artistiques de Toni and Guy&gt;)</a:t>
            </a:r>
            <a:endParaRPr lang="fr-FR" sz="2000" dirty="0">
              <a:solidFill>
                <a:schemeClr val="accent1">
                  <a:lumMod val="20000"/>
                  <a:lumOff val="80000"/>
                </a:schemeClr>
              </a:solidFill>
            </a:endParaRPr>
          </a:p>
        </p:txBody>
      </p:sp>
      <p:sp>
        <p:nvSpPr>
          <p:cNvPr id="3" name="Content Placeholder 2"/>
          <p:cNvSpPr>
            <a:spLocks noGrp="1"/>
          </p:cNvSpPr>
          <p:nvPr>
            <p:ph sz="half" idx="1"/>
          </p:nvPr>
        </p:nvSpPr>
        <p:spPr>
          <a:xfrm>
            <a:off x="0" y="1752600"/>
            <a:ext cx="4038600" cy="4525963"/>
          </a:xfrm>
        </p:spPr>
        <p:txBody>
          <a:bodyPr/>
          <a:lstStyle/>
          <a:p>
            <a:pPr>
              <a:buNone/>
            </a:pPr>
            <a:r>
              <a:rPr lang="fr-FR" dirty="0" smtClean="0"/>
              <a:t>    </a:t>
            </a:r>
          </a:p>
          <a:p>
            <a:pPr>
              <a:buNone/>
            </a:pPr>
            <a:endParaRPr lang="fr-FR" sz="2000" dirty="0" smtClean="0">
              <a:latin typeface="Tahoma" pitchFamily="34" charset="0"/>
              <a:ea typeface="Tahoma" pitchFamily="34" charset="0"/>
              <a:cs typeface="Tahoma" pitchFamily="34" charset="0"/>
            </a:endParaRPr>
          </a:p>
          <a:p>
            <a:pPr>
              <a:buNone/>
            </a:pPr>
            <a:endParaRPr lang="fr-FR" sz="2000" dirty="0" smtClean="0">
              <a:latin typeface="Tahoma" pitchFamily="34" charset="0"/>
              <a:ea typeface="Tahoma" pitchFamily="34" charset="0"/>
              <a:cs typeface="Tahoma" pitchFamily="34" charset="0"/>
            </a:endParaRPr>
          </a:p>
          <a:p>
            <a:pPr>
              <a:buNone/>
            </a:pPr>
            <a:r>
              <a:rPr lang="fr-FR" sz="2000" dirty="0" smtClean="0">
                <a:latin typeface="Tahoma" pitchFamily="34" charset="0"/>
                <a:ea typeface="Tahoma" pitchFamily="34" charset="0"/>
                <a:cs typeface="Tahoma" pitchFamily="34" charset="0"/>
              </a:rPr>
              <a:t>     La chance de voir quelques universités qu’on trouve dans les listes de meilleures écoles du monde comme le UCL, Université de Cambridge, l’université d’Oxford, </a:t>
            </a:r>
            <a:r>
              <a:rPr lang="fr-FR" sz="2000" dirty="0" err="1" smtClean="0">
                <a:latin typeface="Tahoma" pitchFamily="34" charset="0"/>
                <a:ea typeface="Tahoma" pitchFamily="34" charset="0"/>
                <a:cs typeface="Tahoma" pitchFamily="34" charset="0"/>
              </a:rPr>
              <a:t>etc</a:t>
            </a:r>
            <a:r>
              <a:rPr lang="fr-FR" sz="2000" dirty="0" smtClean="0">
                <a:latin typeface="Tahoma" pitchFamily="34" charset="0"/>
                <a:ea typeface="Tahoma" pitchFamily="34" charset="0"/>
                <a:cs typeface="Tahoma" pitchFamily="34" charset="0"/>
              </a:rPr>
              <a:t>… </a:t>
            </a:r>
            <a:endParaRPr lang="fr-FR" sz="2000" dirty="0">
              <a:latin typeface="Tahoma" pitchFamily="34" charset="0"/>
              <a:ea typeface="Tahoma" pitchFamily="34" charset="0"/>
              <a:cs typeface="Tahoma" pitchFamily="34" charset="0"/>
            </a:endParaRPr>
          </a:p>
        </p:txBody>
      </p:sp>
      <p:pic>
        <p:nvPicPr>
          <p:cNvPr id="5" name="Content Placeholder 4" descr="england1_144.jpg"/>
          <p:cNvPicPr>
            <a:picLocks noGrp="1" noChangeAspect="1"/>
          </p:cNvPicPr>
          <p:nvPr>
            <p:ph sz="half" idx="2"/>
          </p:nvPr>
        </p:nvPicPr>
        <p:blipFill>
          <a:blip r:embed="rId2" cstate="print"/>
          <a:stretch>
            <a:fillRect/>
          </a:stretch>
        </p:blipFill>
        <p:spPr>
          <a:xfrm>
            <a:off x="3886200" y="2057400"/>
            <a:ext cx="5105400" cy="3581400"/>
          </a:xfr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33400" y="0"/>
            <a:ext cx="8070056" cy="1103313"/>
          </a:xfrm>
        </p:spPr>
        <p:txBody>
          <a:bodyPr>
            <a:normAutofit/>
          </a:bodyPr>
          <a:lstStyle/>
          <a:p>
            <a:pPr algn="ctr"/>
            <a:r>
              <a:rPr lang="fr-FR" dirty="0" smtClean="0"/>
              <a:t>IBM</a:t>
            </a:r>
            <a:br>
              <a:rPr lang="fr-FR" dirty="0" smtClean="0"/>
            </a:br>
            <a:r>
              <a:rPr lang="fr-FR" sz="2000" dirty="0" smtClean="0"/>
              <a:t>New York, Etats Unis d’ Amérique</a:t>
            </a:r>
            <a:endParaRPr lang="fr-FR" sz="2000" dirty="0"/>
          </a:p>
        </p:txBody>
      </p:sp>
      <p:sp>
        <p:nvSpPr>
          <p:cNvPr id="3" name="Subtitle 2"/>
          <p:cNvSpPr>
            <a:spLocks noGrp="1"/>
          </p:cNvSpPr>
          <p:nvPr>
            <p:ph type="subTitle" idx="1"/>
          </p:nvPr>
        </p:nvSpPr>
        <p:spPr>
          <a:xfrm>
            <a:off x="83344" y="4572000"/>
            <a:ext cx="8146256" cy="2397920"/>
          </a:xfrm>
        </p:spPr>
        <p:txBody>
          <a:bodyPr>
            <a:noAutofit/>
          </a:bodyPr>
          <a:lstStyle/>
          <a:p>
            <a:pPr algn="l"/>
            <a:r>
              <a:rPr lang="fr-FR" sz="2000" b="1" dirty="0" smtClean="0">
                <a:latin typeface="Tahoma" pitchFamily="34" charset="0"/>
                <a:ea typeface="Tahoma" pitchFamily="34" charset="0"/>
                <a:cs typeface="Tahoma" pitchFamily="34" charset="0"/>
              </a:rPr>
              <a:t>International </a:t>
            </a:r>
            <a:r>
              <a:rPr lang="fr-FR" sz="2000" b="1" dirty="0" smtClean="0">
                <a:latin typeface="Tahoma" pitchFamily="34" charset="0"/>
                <a:ea typeface="Tahoma" pitchFamily="34" charset="0"/>
                <a:cs typeface="Tahoma" pitchFamily="34" charset="0"/>
              </a:rPr>
              <a:t>Business Machines Corporation, connue sous l’abréviation IBM, est une </a:t>
            </a:r>
            <a:r>
              <a:rPr lang="fr-FR" sz="2000" b="1" dirty="0" smtClean="0">
                <a:latin typeface="Tahoma" pitchFamily="34" charset="0"/>
                <a:ea typeface="Tahoma" pitchFamily="34" charset="0"/>
                <a:cs typeface="Tahoma" pitchFamily="34" charset="0"/>
              </a:rPr>
              <a:t>société multinationale</a:t>
            </a:r>
            <a:r>
              <a:rPr lang="fr-FR" sz="2000" b="1" dirty="0" smtClean="0">
                <a:latin typeface="Tahoma" pitchFamily="34" charset="0"/>
                <a:ea typeface="Tahoma" pitchFamily="34" charset="0"/>
                <a:cs typeface="Tahoma" pitchFamily="34" charset="0"/>
              </a:rPr>
              <a:t> </a:t>
            </a:r>
            <a:r>
              <a:rPr lang="fr-FR" sz="2000" b="1" dirty="0" smtClean="0">
                <a:latin typeface="Tahoma" pitchFamily="34" charset="0"/>
                <a:ea typeface="Tahoma" pitchFamily="34" charset="0"/>
                <a:cs typeface="Tahoma" pitchFamily="34" charset="0"/>
              </a:rPr>
              <a:t>américaine présente </a:t>
            </a:r>
            <a:r>
              <a:rPr lang="fr-FR" sz="2000" b="1" dirty="0" smtClean="0">
                <a:latin typeface="Tahoma" pitchFamily="34" charset="0"/>
                <a:ea typeface="Tahoma" pitchFamily="34" charset="0"/>
                <a:cs typeface="Tahoma" pitchFamily="34" charset="0"/>
              </a:rPr>
              <a:t>dans les domaines du matériel informatique, du logiciel et des </a:t>
            </a:r>
            <a:r>
              <a:rPr lang="fr-FR" sz="2000" b="1" dirty="0" smtClean="0">
                <a:latin typeface="Tahoma" pitchFamily="34" charset="0"/>
                <a:ea typeface="Tahoma" pitchFamily="34" charset="0"/>
                <a:cs typeface="Tahoma" pitchFamily="34" charset="0"/>
              </a:rPr>
              <a:t>services</a:t>
            </a:r>
            <a:r>
              <a:rPr lang="fr-FR" sz="2000" b="1" dirty="0" smtClean="0">
                <a:latin typeface="Tahoma" pitchFamily="34" charset="0"/>
                <a:ea typeface="Tahoma" pitchFamily="34" charset="0"/>
                <a:cs typeface="Tahoma" pitchFamily="34" charset="0"/>
              </a:rPr>
              <a:t> </a:t>
            </a:r>
            <a:r>
              <a:rPr lang="fr-FR" sz="2000" b="1" dirty="0" smtClean="0">
                <a:latin typeface="Tahoma" pitchFamily="34" charset="0"/>
                <a:ea typeface="Tahoma" pitchFamily="34" charset="0"/>
                <a:cs typeface="Tahoma" pitchFamily="34" charset="0"/>
              </a:rPr>
              <a:t>informatiques dans plus de 170 pays.</a:t>
            </a:r>
            <a:endParaRPr lang="fr-FR" sz="2000" b="1" dirty="0" smtClean="0">
              <a:latin typeface="Tahoma" pitchFamily="34" charset="0"/>
              <a:ea typeface="Tahoma" pitchFamily="34" charset="0"/>
              <a:cs typeface="Tahoma" pitchFamily="34" charset="0"/>
            </a:endParaRPr>
          </a:p>
          <a:p>
            <a:pPr algn="l"/>
            <a:r>
              <a:rPr lang="fr-FR" sz="2000" b="1" dirty="0" smtClean="0">
                <a:latin typeface="Tahoma" pitchFamily="34" charset="0"/>
                <a:ea typeface="Tahoma" pitchFamily="34" charset="0"/>
                <a:cs typeface="Tahoma" pitchFamily="34" charset="0"/>
              </a:rPr>
              <a:t>On </a:t>
            </a:r>
            <a:r>
              <a:rPr lang="fr-FR" sz="2000" b="1" dirty="0" smtClean="0">
                <a:latin typeface="Tahoma" pitchFamily="34" charset="0"/>
                <a:ea typeface="Tahoma" pitchFamily="34" charset="0"/>
                <a:cs typeface="Tahoma" pitchFamily="34" charset="0"/>
              </a:rPr>
              <a:t>lui prête le surnom de </a:t>
            </a:r>
            <a:r>
              <a:rPr lang="fr-FR" sz="2000" b="1" i="1" dirty="0" err="1" smtClean="0">
                <a:latin typeface="Tahoma" pitchFamily="34" charset="0"/>
                <a:ea typeface="Tahoma" pitchFamily="34" charset="0"/>
                <a:cs typeface="Tahoma" pitchFamily="34" charset="0"/>
              </a:rPr>
              <a:t>Big</a:t>
            </a:r>
            <a:r>
              <a:rPr lang="fr-FR" sz="2000" b="1" i="1" dirty="0" smtClean="0">
                <a:latin typeface="Tahoma" pitchFamily="34" charset="0"/>
                <a:ea typeface="Tahoma" pitchFamily="34" charset="0"/>
                <a:cs typeface="Tahoma" pitchFamily="34" charset="0"/>
              </a:rPr>
              <a:t> Blue</a:t>
            </a:r>
            <a:r>
              <a:rPr lang="fr-FR" sz="2000" b="1" dirty="0" smtClean="0">
                <a:latin typeface="Tahoma" pitchFamily="34" charset="0"/>
                <a:ea typeface="Tahoma" pitchFamily="34" charset="0"/>
                <a:cs typeface="Tahoma" pitchFamily="34" charset="0"/>
              </a:rPr>
              <a:t> en référence au bleu sombre, couleur longtemps associée à </a:t>
            </a:r>
            <a:r>
              <a:rPr lang="fr-FR" sz="2000" b="1" dirty="0" smtClean="0">
                <a:latin typeface="Tahoma" pitchFamily="34" charset="0"/>
                <a:ea typeface="Tahoma" pitchFamily="34" charset="0"/>
                <a:cs typeface="Tahoma" pitchFamily="34" charset="0"/>
              </a:rPr>
              <a:t>l’entreprise.</a:t>
            </a:r>
            <a:r>
              <a:rPr lang="fr-FR" sz="2000" dirty="0" smtClean="0"/>
              <a:t>.</a:t>
            </a:r>
            <a:endParaRPr lang="fr-FR" sz="2000" dirty="0" smtClean="0"/>
          </a:p>
          <a:p>
            <a:endParaRPr lang="fr-FR" sz="2000" dirty="0"/>
          </a:p>
        </p:txBody>
      </p:sp>
      <p:pic>
        <p:nvPicPr>
          <p:cNvPr id="4" name="Picture 3" descr="ibm-logo-759.jpg"/>
          <p:cNvPicPr>
            <a:picLocks noChangeAspect="1"/>
          </p:cNvPicPr>
          <p:nvPr/>
        </p:nvPicPr>
        <p:blipFill>
          <a:blip r:embed="rId2"/>
          <a:stretch>
            <a:fillRect/>
          </a:stretch>
        </p:blipFill>
        <p:spPr>
          <a:xfrm>
            <a:off x="63018" y="76200"/>
            <a:ext cx="2603982" cy="1447800"/>
          </a:xfrm>
          <a:prstGeom prst="rect">
            <a:avLst/>
          </a:prstGeom>
        </p:spPr>
      </p:pic>
      <p:pic>
        <p:nvPicPr>
          <p:cNvPr id="5" name="Picture 4" descr="1.jpg"/>
          <p:cNvPicPr>
            <a:picLocks noChangeAspect="1"/>
          </p:cNvPicPr>
          <p:nvPr/>
        </p:nvPicPr>
        <p:blipFill>
          <a:blip r:embed="rId3"/>
          <a:stretch>
            <a:fillRect/>
          </a:stretch>
        </p:blipFill>
        <p:spPr>
          <a:xfrm>
            <a:off x="3962400" y="1171172"/>
            <a:ext cx="5105400" cy="3400828"/>
          </a:xfrm>
          <a:prstGeom prst="rect">
            <a:avLst/>
          </a:prstGeom>
        </p:spPr>
      </p:pic>
      <p:pic>
        <p:nvPicPr>
          <p:cNvPr id="6" name="Picture 5" descr="generateImage.jpg"/>
          <p:cNvPicPr>
            <a:picLocks noChangeAspect="1"/>
          </p:cNvPicPr>
          <p:nvPr/>
        </p:nvPicPr>
        <p:blipFill>
          <a:blip r:embed="rId4" cstate="print"/>
          <a:stretch>
            <a:fillRect/>
          </a:stretch>
        </p:blipFill>
        <p:spPr>
          <a:xfrm>
            <a:off x="152400" y="1981200"/>
            <a:ext cx="3704708" cy="2007489"/>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40544" y="0"/>
            <a:ext cx="8062912" cy="1179513"/>
          </a:xfrm>
        </p:spPr>
        <p:txBody>
          <a:bodyPr>
            <a:normAutofit/>
          </a:bodyPr>
          <a:lstStyle/>
          <a:p>
            <a:pPr algn="ctr"/>
            <a:r>
              <a:rPr lang="fr-FR" dirty="0" err="1" smtClean="0"/>
              <a:t>Marvel</a:t>
            </a:r>
            <a:r>
              <a:rPr lang="fr-FR" dirty="0" smtClean="0"/>
              <a:t> Comics</a:t>
            </a:r>
            <a:br>
              <a:rPr lang="fr-FR" dirty="0" smtClean="0"/>
            </a:br>
            <a:r>
              <a:rPr lang="fr-FR" sz="2200" dirty="0" smtClean="0"/>
              <a:t>New York, Etats Unis d’  Amérique</a:t>
            </a:r>
            <a:endParaRPr lang="fr-FR" sz="2200" dirty="0"/>
          </a:p>
        </p:txBody>
      </p:sp>
      <p:sp>
        <p:nvSpPr>
          <p:cNvPr id="3" name="Subtitle 2"/>
          <p:cNvSpPr>
            <a:spLocks noGrp="1"/>
          </p:cNvSpPr>
          <p:nvPr>
            <p:ph type="subTitle" idx="1"/>
          </p:nvPr>
        </p:nvSpPr>
        <p:spPr>
          <a:xfrm>
            <a:off x="0" y="4572000"/>
            <a:ext cx="8305800" cy="2286000"/>
          </a:xfrm>
        </p:spPr>
        <p:txBody>
          <a:bodyPr>
            <a:noAutofit/>
          </a:bodyPr>
          <a:lstStyle/>
          <a:p>
            <a:pPr algn="l"/>
            <a:r>
              <a:rPr lang="fr-FR" sz="2000" b="1" dirty="0" smtClean="0">
                <a:latin typeface="Tahoma" pitchFamily="34" charset="0"/>
                <a:ea typeface="Tahoma" pitchFamily="34" charset="0"/>
                <a:cs typeface="Tahoma" pitchFamily="34" charset="0"/>
              </a:rPr>
              <a:t>Plus </a:t>
            </a:r>
            <a:r>
              <a:rPr lang="fr-FR" sz="2000" b="1" dirty="0" smtClean="0">
                <a:latin typeface="Tahoma" pitchFamily="34" charset="0"/>
                <a:ea typeface="Tahoma" pitchFamily="34" charset="0"/>
                <a:cs typeface="Tahoma" pitchFamily="34" charset="0"/>
              </a:rPr>
              <a:t>communément appelé </a:t>
            </a:r>
            <a:r>
              <a:rPr lang="fr-FR" sz="2000" b="1" dirty="0" err="1" smtClean="0">
                <a:latin typeface="Tahoma" pitchFamily="34" charset="0"/>
                <a:ea typeface="Tahoma" pitchFamily="34" charset="0"/>
                <a:cs typeface="Tahoma" pitchFamily="34" charset="0"/>
              </a:rPr>
              <a:t>Marvel</a:t>
            </a:r>
            <a:r>
              <a:rPr lang="fr-FR" sz="2000" b="1" dirty="0" smtClean="0">
                <a:latin typeface="Tahoma" pitchFamily="34" charset="0"/>
                <a:ea typeface="Tahoma" pitchFamily="34" charset="0"/>
                <a:cs typeface="Tahoma" pitchFamily="34" charset="0"/>
              </a:rPr>
              <a:t> Comics ou </a:t>
            </a:r>
            <a:r>
              <a:rPr lang="fr-FR" sz="2000" b="1" dirty="0" err="1" smtClean="0">
                <a:latin typeface="Tahoma" pitchFamily="34" charset="0"/>
                <a:ea typeface="Tahoma" pitchFamily="34" charset="0"/>
                <a:cs typeface="Tahoma" pitchFamily="34" charset="0"/>
              </a:rPr>
              <a:t>Marvel</a:t>
            </a:r>
            <a:r>
              <a:rPr lang="fr-FR" sz="2000" b="1" dirty="0" smtClean="0">
                <a:latin typeface="Tahoma" pitchFamily="34" charset="0"/>
                <a:ea typeface="Tahoma" pitchFamily="34" charset="0"/>
                <a:cs typeface="Tahoma" pitchFamily="34" charset="0"/>
              </a:rPr>
              <a:t>, </a:t>
            </a:r>
            <a:r>
              <a:rPr lang="fr-FR" sz="2000" b="1" dirty="0" smtClean="0">
                <a:latin typeface="Tahoma" pitchFamily="34" charset="0"/>
                <a:ea typeface="Tahoma" pitchFamily="34" charset="0"/>
                <a:cs typeface="Tahoma" pitchFamily="34" charset="0"/>
              </a:rPr>
              <a:t>est une subdivision de </a:t>
            </a:r>
            <a:r>
              <a:rPr lang="fr-FR" sz="2000" b="1" dirty="0" err="1" smtClean="0">
                <a:latin typeface="Tahoma" pitchFamily="34" charset="0"/>
                <a:ea typeface="Tahoma" pitchFamily="34" charset="0"/>
                <a:cs typeface="Tahoma" pitchFamily="34" charset="0"/>
              </a:rPr>
              <a:t>Marvel</a:t>
            </a:r>
            <a:r>
              <a:rPr lang="fr-FR" sz="2000" b="1" dirty="0" smtClean="0">
                <a:latin typeface="Tahoma" pitchFamily="34" charset="0"/>
                <a:ea typeface="Tahoma" pitchFamily="34" charset="0"/>
                <a:cs typeface="Tahoma" pitchFamily="34" charset="0"/>
              </a:rPr>
              <a:t> </a:t>
            </a:r>
            <a:r>
              <a:rPr lang="fr-FR" sz="2000" b="1" dirty="0" err="1" smtClean="0">
                <a:latin typeface="Tahoma" pitchFamily="34" charset="0"/>
                <a:ea typeface="Tahoma" pitchFamily="34" charset="0"/>
                <a:cs typeface="Tahoma" pitchFamily="34" charset="0"/>
              </a:rPr>
              <a:t>Enterprises</a:t>
            </a:r>
            <a:r>
              <a:rPr lang="fr-FR" sz="2000" b="1" dirty="0" smtClean="0">
                <a:latin typeface="Tahoma" pitchFamily="34" charset="0"/>
                <a:ea typeface="Tahoma" pitchFamily="34" charset="0"/>
                <a:cs typeface="Tahoma" pitchFamily="34" charset="0"/>
              </a:rPr>
              <a:t> et </a:t>
            </a:r>
            <a:r>
              <a:rPr lang="fr-FR" sz="2000" b="1" dirty="0" smtClean="0">
                <a:latin typeface="Tahoma" pitchFamily="34" charset="0"/>
                <a:ea typeface="Tahoma" pitchFamily="34" charset="0"/>
                <a:cs typeface="Tahoma" pitchFamily="34" charset="0"/>
              </a:rPr>
              <a:t>l'une </a:t>
            </a:r>
            <a:r>
              <a:rPr lang="fr-FR" sz="2000" b="1" dirty="0" smtClean="0">
                <a:latin typeface="Tahoma" pitchFamily="34" charset="0"/>
                <a:ea typeface="Tahoma" pitchFamily="34" charset="0"/>
                <a:cs typeface="Tahoma" pitchFamily="34" charset="0"/>
              </a:rPr>
              <a:t>des principales</a:t>
            </a:r>
            <a:r>
              <a:rPr lang="fr-FR" sz="2000" b="1" dirty="0" smtClean="0">
                <a:latin typeface="Tahoma" pitchFamily="34" charset="0"/>
                <a:ea typeface="Tahoma" pitchFamily="34" charset="0"/>
                <a:cs typeface="Tahoma" pitchFamily="34" charset="0"/>
              </a:rPr>
              <a:t> maisons d'édition américaines de </a:t>
            </a:r>
            <a:r>
              <a:rPr lang="fr-FR" sz="2000" b="1" dirty="0" smtClean="0">
                <a:latin typeface="Tahoma" pitchFamily="34" charset="0"/>
                <a:ea typeface="Tahoma" pitchFamily="34" charset="0"/>
                <a:cs typeface="Tahoma" pitchFamily="34" charset="0"/>
              </a:rPr>
              <a:t>bandes dessinées appelées</a:t>
            </a:r>
            <a:r>
              <a:rPr lang="fr-FR" sz="2000" b="1" dirty="0" smtClean="0">
                <a:latin typeface="Tahoma" pitchFamily="34" charset="0"/>
                <a:ea typeface="Tahoma" pitchFamily="34" charset="0"/>
                <a:cs typeface="Tahoma" pitchFamily="34" charset="0"/>
              </a:rPr>
              <a:t> </a:t>
            </a:r>
            <a:r>
              <a:rPr lang="fr-FR" sz="2000" b="1" dirty="0" err="1" smtClean="0">
                <a:latin typeface="Tahoma" pitchFamily="34" charset="0"/>
                <a:ea typeface="Tahoma" pitchFamily="34" charset="0"/>
                <a:cs typeface="Tahoma" pitchFamily="34" charset="0"/>
              </a:rPr>
              <a:t>comic</a:t>
            </a:r>
            <a:r>
              <a:rPr lang="fr-FR" sz="2000" b="1" dirty="0" smtClean="0">
                <a:latin typeface="Tahoma" pitchFamily="34" charset="0"/>
                <a:ea typeface="Tahoma" pitchFamily="34" charset="0"/>
                <a:cs typeface="Tahoma" pitchFamily="34" charset="0"/>
              </a:rPr>
              <a:t> </a:t>
            </a:r>
            <a:r>
              <a:rPr lang="fr-FR" sz="2000" b="1" dirty="0" smtClean="0">
                <a:latin typeface="Tahoma" pitchFamily="34" charset="0"/>
                <a:ea typeface="Tahoma" pitchFamily="34" charset="0"/>
                <a:cs typeface="Tahoma" pitchFamily="34" charset="0"/>
              </a:rPr>
              <a:t>books.</a:t>
            </a:r>
          </a:p>
          <a:p>
            <a:pPr algn="l"/>
            <a:r>
              <a:rPr lang="fr-FR" sz="2000" b="1" dirty="0" smtClean="0">
                <a:latin typeface="Tahoma" pitchFamily="34" charset="0"/>
                <a:ea typeface="Tahoma" pitchFamily="34" charset="0"/>
                <a:cs typeface="Tahoma" pitchFamily="34" charset="0"/>
              </a:rPr>
              <a:t>En 2009</a:t>
            </a:r>
            <a:r>
              <a:rPr lang="fr-FR" sz="2000" b="1" dirty="0" smtClean="0">
                <a:latin typeface="Tahoma" pitchFamily="34" charset="0"/>
                <a:ea typeface="Tahoma" pitchFamily="34" charset="0"/>
                <a:cs typeface="Tahoma" pitchFamily="34" charset="0"/>
              </a:rPr>
              <a:t>, The Walt Disney </a:t>
            </a:r>
            <a:r>
              <a:rPr lang="fr-FR" sz="2000" b="1" dirty="0" err="1" smtClean="0">
                <a:latin typeface="Tahoma" pitchFamily="34" charset="0"/>
                <a:ea typeface="Tahoma" pitchFamily="34" charset="0"/>
                <a:cs typeface="Tahoma" pitchFamily="34" charset="0"/>
              </a:rPr>
              <a:t>Company</a:t>
            </a:r>
            <a:r>
              <a:rPr lang="fr-FR" sz="2000" b="1" dirty="0" smtClean="0">
                <a:latin typeface="Tahoma" pitchFamily="34" charset="0"/>
                <a:ea typeface="Tahoma" pitchFamily="34" charset="0"/>
                <a:cs typeface="Tahoma" pitchFamily="34" charset="0"/>
              </a:rPr>
              <a:t> rachète </a:t>
            </a:r>
            <a:r>
              <a:rPr lang="fr-FR" sz="2000" b="1" dirty="0" err="1" smtClean="0">
                <a:latin typeface="Tahoma" pitchFamily="34" charset="0"/>
                <a:ea typeface="Tahoma" pitchFamily="34" charset="0"/>
                <a:cs typeface="Tahoma" pitchFamily="34" charset="0"/>
              </a:rPr>
              <a:t>Marvel</a:t>
            </a:r>
            <a:r>
              <a:rPr lang="fr-FR" sz="2000" b="1" dirty="0" smtClean="0">
                <a:latin typeface="Tahoma" pitchFamily="34" charset="0"/>
                <a:ea typeface="Tahoma" pitchFamily="34" charset="0"/>
                <a:cs typeface="Tahoma" pitchFamily="34" charset="0"/>
              </a:rPr>
              <a:t> </a:t>
            </a:r>
            <a:r>
              <a:rPr lang="fr-FR" sz="2000" b="1" dirty="0" smtClean="0">
                <a:latin typeface="Tahoma" pitchFamily="34" charset="0"/>
                <a:ea typeface="Tahoma" pitchFamily="34" charset="0"/>
                <a:cs typeface="Tahoma" pitchFamily="34" charset="0"/>
              </a:rPr>
              <a:t>Entertainment</a:t>
            </a:r>
            <a:r>
              <a:rPr lang="fr-FR" sz="2000" b="1" dirty="0" smtClean="0">
                <a:latin typeface="Tahoma" pitchFamily="34" charset="0"/>
                <a:ea typeface="Tahoma" pitchFamily="34" charset="0"/>
                <a:cs typeface="Tahoma" pitchFamily="34" charset="0"/>
              </a:rPr>
              <a:t> </a:t>
            </a:r>
            <a:r>
              <a:rPr lang="fr-FR" sz="2000" b="1" dirty="0" smtClean="0">
                <a:latin typeface="Tahoma" pitchFamily="34" charset="0"/>
                <a:ea typeface="Tahoma" pitchFamily="34" charset="0"/>
                <a:cs typeface="Tahoma" pitchFamily="34" charset="0"/>
              </a:rPr>
              <a:t>pour </a:t>
            </a:r>
            <a:r>
              <a:rPr lang="fr-FR" sz="2000" b="1" dirty="0" smtClean="0">
                <a:latin typeface="Tahoma" pitchFamily="34" charset="0"/>
                <a:ea typeface="Tahoma" pitchFamily="34" charset="0"/>
                <a:cs typeface="Tahoma" pitchFamily="34" charset="0"/>
              </a:rPr>
              <a:t>4 milliards de dollars (soit 2.8 milliards d'euros)</a:t>
            </a:r>
            <a:endParaRPr lang="fr-FR" sz="2000" b="1" dirty="0">
              <a:latin typeface="Tahoma" pitchFamily="34" charset="0"/>
              <a:ea typeface="Tahoma" pitchFamily="34" charset="0"/>
              <a:cs typeface="Tahoma" pitchFamily="34" charset="0"/>
            </a:endParaRPr>
          </a:p>
        </p:txBody>
      </p:sp>
      <p:pic>
        <p:nvPicPr>
          <p:cNvPr id="4" name="Picture 3" descr="3.png"/>
          <p:cNvPicPr>
            <a:picLocks noChangeAspect="1"/>
          </p:cNvPicPr>
          <p:nvPr/>
        </p:nvPicPr>
        <p:blipFill>
          <a:blip r:embed="rId2" cstate="print"/>
          <a:stretch>
            <a:fillRect/>
          </a:stretch>
        </p:blipFill>
        <p:spPr>
          <a:xfrm>
            <a:off x="152400" y="152400"/>
            <a:ext cx="2271802" cy="914400"/>
          </a:xfrm>
          <a:prstGeom prst="rect">
            <a:avLst/>
          </a:prstGeom>
        </p:spPr>
      </p:pic>
      <p:pic>
        <p:nvPicPr>
          <p:cNvPr id="5" name="Picture 4" descr="2.jpg"/>
          <p:cNvPicPr>
            <a:picLocks noChangeAspect="1"/>
          </p:cNvPicPr>
          <p:nvPr/>
        </p:nvPicPr>
        <p:blipFill>
          <a:blip r:embed="rId3"/>
          <a:stretch>
            <a:fillRect/>
          </a:stretch>
        </p:blipFill>
        <p:spPr>
          <a:xfrm>
            <a:off x="838200" y="1219200"/>
            <a:ext cx="7315199" cy="3276600"/>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92087"/>
            <a:ext cx="7848600" cy="1179513"/>
          </a:xfrm>
        </p:spPr>
        <p:txBody>
          <a:bodyPr>
            <a:normAutofit/>
          </a:bodyPr>
          <a:lstStyle/>
          <a:p>
            <a:pPr algn="ctr"/>
            <a:r>
              <a:rPr lang="en-US" b="1" dirty="0" smtClean="0"/>
              <a:t>20th Century Fox </a:t>
            </a:r>
            <a:r>
              <a:rPr lang="fr-FR" dirty="0" smtClean="0"/>
              <a:t/>
            </a:r>
            <a:br>
              <a:rPr lang="fr-FR" dirty="0" smtClean="0"/>
            </a:br>
            <a:r>
              <a:rPr lang="fr-FR" sz="2200" dirty="0" smtClean="0"/>
              <a:t>Californie, Etats Unis d’Amérique</a:t>
            </a:r>
            <a:endParaRPr lang="fr-FR" sz="2200" dirty="0"/>
          </a:p>
        </p:txBody>
      </p:sp>
      <p:sp>
        <p:nvSpPr>
          <p:cNvPr id="3" name="Subtitle 2"/>
          <p:cNvSpPr>
            <a:spLocks noGrp="1"/>
          </p:cNvSpPr>
          <p:nvPr>
            <p:ph type="subTitle" idx="1"/>
          </p:nvPr>
        </p:nvSpPr>
        <p:spPr>
          <a:xfrm>
            <a:off x="152400" y="1981200"/>
            <a:ext cx="2819400" cy="4495800"/>
          </a:xfrm>
        </p:spPr>
        <p:txBody>
          <a:bodyPr>
            <a:normAutofit/>
          </a:bodyPr>
          <a:lstStyle/>
          <a:p>
            <a:pPr algn="l"/>
            <a:r>
              <a:rPr lang="fr-FR" sz="2000" b="1" dirty="0" smtClean="0">
                <a:latin typeface="Tahoma" pitchFamily="34" charset="0"/>
                <a:ea typeface="Tahoma" pitchFamily="34" charset="0"/>
                <a:cs typeface="Tahoma" pitchFamily="34" charset="0"/>
              </a:rPr>
              <a:t>20th Century Fox Film Corporation ou 20th Century Fox (anciennement </a:t>
            </a:r>
            <a:r>
              <a:rPr lang="fr-FR" sz="2000" b="1" dirty="0" err="1" smtClean="0">
                <a:latin typeface="Tahoma" pitchFamily="34" charset="0"/>
                <a:ea typeface="Tahoma" pitchFamily="34" charset="0"/>
                <a:cs typeface="Tahoma" pitchFamily="34" charset="0"/>
              </a:rPr>
              <a:t>Twentieth</a:t>
            </a:r>
            <a:r>
              <a:rPr lang="fr-FR" sz="2000" b="1" dirty="0" smtClean="0">
                <a:latin typeface="Tahoma" pitchFamily="34" charset="0"/>
                <a:ea typeface="Tahoma" pitchFamily="34" charset="0"/>
                <a:cs typeface="Tahoma" pitchFamily="34" charset="0"/>
              </a:rPr>
              <a:t> Century-Fox Film </a:t>
            </a:r>
            <a:r>
              <a:rPr lang="fr-FR" sz="2000" b="1" dirty="0" smtClean="0">
                <a:latin typeface="Tahoma" pitchFamily="34" charset="0"/>
                <a:ea typeface="Tahoma" pitchFamily="34" charset="0"/>
                <a:cs typeface="Tahoma" pitchFamily="34" charset="0"/>
              </a:rPr>
              <a:t>Corporation) </a:t>
            </a:r>
            <a:r>
              <a:rPr lang="fr-FR" sz="2000" b="1" dirty="0" smtClean="0">
                <a:latin typeface="Tahoma" pitchFamily="34" charset="0"/>
                <a:ea typeface="Tahoma" pitchFamily="34" charset="0"/>
                <a:cs typeface="Tahoma" pitchFamily="34" charset="0"/>
              </a:rPr>
              <a:t>est l'une des plus grandes sociétés de production cinématographique</a:t>
            </a:r>
            <a:r>
              <a:rPr lang="fr-FR" sz="2000" dirty="0" smtClean="0">
                <a:latin typeface="Tahoma" pitchFamily="34" charset="0"/>
                <a:ea typeface="Tahoma" pitchFamily="34" charset="0"/>
                <a:cs typeface="Tahoma" pitchFamily="34" charset="0"/>
              </a:rPr>
              <a:t>.</a:t>
            </a:r>
          </a:p>
        </p:txBody>
      </p:sp>
      <p:sp>
        <p:nvSpPr>
          <p:cNvPr id="4" name="TextBox 3"/>
          <p:cNvSpPr txBox="1"/>
          <p:nvPr/>
        </p:nvSpPr>
        <p:spPr>
          <a:xfrm>
            <a:off x="6705600" y="2143304"/>
            <a:ext cx="2438400" cy="3724096"/>
          </a:xfrm>
          <a:prstGeom prst="rect">
            <a:avLst/>
          </a:prstGeom>
          <a:noFill/>
        </p:spPr>
        <p:txBody>
          <a:bodyPr wrap="square" rtlCol="0">
            <a:spAutoFit/>
          </a:bodyPr>
          <a:lstStyle/>
          <a:p>
            <a:r>
              <a:rPr lang="fr-FR" b="1" dirty="0" smtClean="0">
                <a:latin typeface="Tahoma" pitchFamily="34" charset="0"/>
                <a:ea typeface="Tahoma" pitchFamily="34" charset="0"/>
                <a:cs typeface="Tahoma" pitchFamily="34" charset="0"/>
              </a:rPr>
              <a:t>Le siège du studio hollywoodien est situé à Century City, un quartier de Los Angeles à l'ouest de Beverly </a:t>
            </a:r>
            <a:r>
              <a:rPr lang="fr-FR" b="1" dirty="0" err="1" smtClean="0">
                <a:latin typeface="Tahoma" pitchFamily="34" charset="0"/>
                <a:ea typeface="Tahoma" pitchFamily="34" charset="0"/>
                <a:cs typeface="Tahoma" pitchFamily="34" charset="0"/>
              </a:rPr>
              <a:t>Hills</a:t>
            </a:r>
            <a:r>
              <a:rPr lang="fr-FR" b="1" dirty="0" smtClean="0">
                <a:latin typeface="Tahoma" pitchFamily="34" charset="0"/>
                <a:ea typeface="Tahoma" pitchFamily="34" charset="0"/>
                <a:cs typeface="Tahoma" pitchFamily="34" charset="0"/>
              </a:rPr>
              <a:t>, en Californie et jouxte un studio de production nommé Fox Studios</a:t>
            </a:r>
            <a:r>
              <a:rPr lang="fr-FR" sz="2000" b="1" dirty="0" smtClean="0">
                <a:latin typeface="Tahoma" pitchFamily="34" charset="0"/>
                <a:ea typeface="Tahoma" pitchFamily="34" charset="0"/>
                <a:cs typeface="Tahoma" pitchFamily="34" charset="0"/>
              </a:rPr>
              <a:t>.</a:t>
            </a:r>
          </a:p>
          <a:p>
            <a:endParaRPr lang="fr-FR" dirty="0"/>
          </a:p>
        </p:txBody>
      </p:sp>
      <p:pic>
        <p:nvPicPr>
          <p:cNvPr id="5" name="Picture 4" descr="20th-century-fox-logo.jpg"/>
          <p:cNvPicPr>
            <a:picLocks noChangeAspect="1"/>
          </p:cNvPicPr>
          <p:nvPr/>
        </p:nvPicPr>
        <p:blipFill>
          <a:blip r:embed="rId2"/>
          <a:stretch>
            <a:fillRect/>
          </a:stretch>
        </p:blipFill>
        <p:spPr>
          <a:xfrm>
            <a:off x="76200" y="81280"/>
            <a:ext cx="2089150" cy="1671320"/>
          </a:xfrm>
          <a:prstGeom prst="rect">
            <a:avLst/>
          </a:prstGeom>
        </p:spPr>
      </p:pic>
      <p:pic>
        <p:nvPicPr>
          <p:cNvPr id="6" name="Picture 5" descr="240px-Foxplaza_la.jpg"/>
          <p:cNvPicPr>
            <a:picLocks noChangeAspect="1"/>
          </p:cNvPicPr>
          <p:nvPr/>
        </p:nvPicPr>
        <p:blipFill>
          <a:blip r:embed="rId3"/>
          <a:stretch>
            <a:fillRect/>
          </a:stretch>
        </p:blipFill>
        <p:spPr>
          <a:xfrm>
            <a:off x="2895600" y="1447800"/>
            <a:ext cx="3733800" cy="5257800"/>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038600" y="4648200"/>
            <a:ext cx="4648200" cy="1600438"/>
          </a:xfrm>
          <a:prstGeom prst="rect">
            <a:avLst/>
          </a:prstGeom>
          <a:noFill/>
        </p:spPr>
        <p:txBody>
          <a:bodyPr wrap="square" rtlCol="0">
            <a:spAutoFit/>
          </a:bodyPr>
          <a:lstStyle/>
          <a:p>
            <a:pPr algn="just"/>
            <a:r>
              <a:rPr lang="fr-FR" sz="2000" dirty="0" smtClean="0">
                <a:latin typeface="Tahoma" pitchFamily="34" charset="0"/>
                <a:ea typeface="Tahoma" pitchFamily="34" charset="0"/>
                <a:cs typeface="Tahoma" pitchFamily="34" charset="0"/>
              </a:rPr>
              <a:t>San </a:t>
            </a:r>
            <a:r>
              <a:rPr lang="fr-FR" sz="2000" dirty="0" smtClean="0">
                <a:latin typeface="Tahoma" pitchFamily="34" charset="0"/>
                <a:ea typeface="Tahoma" pitchFamily="34" charset="0"/>
                <a:cs typeface="Tahoma" pitchFamily="34" charset="0"/>
              </a:rPr>
              <a:t>Francisco, sur la côte Ouest, arbore un esprit plus cool et sans prétentions. Si vous aimez le cinéma, Hollywood vous attend à Los Angeles. </a:t>
            </a:r>
          </a:p>
          <a:p>
            <a:endParaRPr lang="fr-FR" dirty="0"/>
          </a:p>
        </p:txBody>
      </p:sp>
      <p:pic>
        <p:nvPicPr>
          <p:cNvPr id="3" name="Picture 2" descr="640px-USA-NYC-Grand_Central_Terminal2.JPG"/>
          <p:cNvPicPr>
            <a:picLocks noChangeAspect="1"/>
          </p:cNvPicPr>
          <p:nvPr/>
        </p:nvPicPr>
        <p:blipFill>
          <a:blip r:embed="rId2"/>
          <a:stretch>
            <a:fillRect/>
          </a:stretch>
        </p:blipFill>
        <p:spPr>
          <a:xfrm>
            <a:off x="5486400" y="76200"/>
            <a:ext cx="3530600" cy="2355572"/>
          </a:xfrm>
          <a:prstGeom prst="rect">
            <a:avLst/>
          </a:prstGeom>
        </p:spPr>
      </p:pic>
      <p:pic>
        <p:nvPicPr>
          <p:cNvPr id="4" name="Picture 3" descr="Hollywood_Hills_Sign_1_.jpg"/>
          <p:cNvPicPr>
            <a:picLocks noChangeAspect="1"/>
          </p:cNvPicPr>
          <p:nvPr/>
        </p:nvPicPr>
        <p:blipFill>
          <a:blip r:embed="rId3"/>
          <a:stretch>
            <a:fillRect/>
          </a:stretch>
        </p:blipFill>
        <p:spPr>
          <a:xfrm>
            <a:off x="76200" y="4114800"/>
            <a:ext cx="3876675" cy="2584450"/>
          </a:xfrm>
          <a:prstGeom prst="rect">
            <a:avLst/>
          </a:prstGeom>
        </p:spPr>
      </p:pic>
      <p:pic>
        <p:nvPicPr>
          <p:cNvPr id="5" name="Picture 4" descr="New_york_times_square-terabass.jpg"/>
          <p:cNvPicPr>
            <a:picLocks noChangeAspect="1"/>
          </p:cNvPicPr>
          <p:nvPr/>
        </p:nvPicPr>
        <p:blipFill>
          <a:blip r:embed="rId4"/>
          <a:stretch>
            <a:fillRect/>
          </a:stretch>
        </p:blipFill>
        <p:spPr>
          <a:xfrm>
            <a:off x="112030" y="762113"/>
            <a:ext cx="3316970" cy="2209687"/>
          </a:xfrm>
          <a:prstGeom prst="rect">
            <a:avLst/>
          </a:prstGeom>
        </p:spPr>
      </p:pic>
      <p:sp>
        <p:nvSpPr>
          <p:cNvPr id="6" name="TextBox 5"/>
          <p:cNvSpPr txBox="1"/>
          <p:nvPr/>
        </p:nvSpPr>
        <p:spPr>
          <a:xfrm>
            <a:off x="3505200" y="304800"/>
            <a:ext cx="2057400" cy="3170099"/>
          </a:xfrm>
          <a:prstGeom prst="rect">
            <a:avLst/>
          </a:prstGeom>
          <a:noFill/>
        </p:spPr>
        <p:txBody>
          <a:bodyPr wrap="square" rtlCol="0">
            <a:spAutoFit/>
          </a:bodyPr>
          <a:lstStyle/>
          <a:p>
            <a:r>
              <a:rPr lang="fr-FR" sz="2000" dirty="0" smtClean="0">
                <a:latin typeface="Tahoma" pitchFamily="34" charset="0"/>
                <a:ea typeface="Tahoma" pitchFamily="34" charset="0"/>
                <a:cs typeface="Tahoma" pitchFamily="34" charset="0"/>
              </a:rPr>
              <a:t>Un voyage aux Etats-Unis, c’est d’abord découvrir New York, capitale culturelle de la côte Est, ville bouillonnante sans cesse renouvelée. </a:t>
            </a:r>
            <a:endParaRPr lang="fr-FR" sz="2000"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150896"/>
            <a:ext cx="1371600" cy="6400800"/>
          </a:xfrm>
        </p:spPr>
        <p:txBody>
          <a:bodyPr vert="wordArtVert">
            <a:normAutofit fontScale="90000"/>
          </a:bodyPr>
          <a:lstStyle/>
          <a:p>
            <a:r>
              <a:rPr lang="fr-FR" sz="2200" b="1" dirty="0" smtClean="0"/>
              <a:t>Statue de Liberté</a:t>
            </a:r>
            <a:r>
              <a:rPr lang="fr-FR" sz="2000" b="1" dirty="0" smtClean="0"/>
              <a:t/>
            </a:r>
            <a:br>
              <a:rPr lang="fr-FR" sz="2000" b="1" dirty="0" smtClean="0"/>
            </a:br>
            <a:r>
              <a:rPr lang="fr-FR" sz="2000" dirty="0" smtClean="0"/>
              <a:t/>
            </a:r>
            <a:br>
              <a:rPr lang="fr-FR" sz="2000" dirty="0" smtClean="0"/>
            </a:br>
            <a:r>
              <a:rPr lang="fr-FR" sz="1200" dirty="0" smtClean="0"/>
              <a:t> new </a:t>
            </a:r>
            <a:r>
              <a:rPr lang="fr-FR" sz="1200" dirty="0" err="1" smtClean="0"/>
              <a:t>york</a:t>
            </a:r>
            <a:r>
              <a:rPr lang="fr-FR" sz="1200" dirty="0" smtClean="0"/>
              <a:t>, Etats Unis</a:t>
            </a:r>
            <a:endParaRPr lang="fr-FR" sz="1200" dirty="0"/>
          </a:p>
        </p:txBody>
      </p:sp>
      <p:pic>
        <p:nvPicPr>
          <p:cNvPr id="6" name="Picture Placeholder 5" descr="Wondrous-Statue-Of-Liberty-Wallpaper.jpg"/>
          <p:cNvPicPr>
            <a:picLocks noGrp="1" noChangeAspect="1"/>
          </p:cNvPicPr>
          <p:nvPr>
            <p:ph type="pic" idx="1"/>
          </p:nvPr>
        </p:nvPicPr>
        <p:blipFill>
          <a:blip r:embed="rId2"/>
          <a:srcRect l="12402" r="12402"/>
          <a:stretch>
            <a:fillRect/>
          </a:stretch>
        </p:blipFill>
        <p:spPr>
          <a:xfrm>
            <a:off x="1642087" y="152400"/>
            <a:ext cx="7317468" cy="4572001"/>
          </a:xfrm>
        </p:spPr>
      </p:pic>
      <p:sp>
        <p:nvSpPr>
          <p:cNvPr id="4" name="Text Placeholder 3"/>
          <p:cNvSpPr>
            <a:spLocks noGrp="1"/>
          </p:cNvSpPr>
          <p:nvPr>
            <p:ph type="body" sz="half" idx="2"/>
          </p:nvPr>
        </p:nvSpPr>
        <p:spPr>
          <a:xfrm>
            <a:off x="1600200" y="4876800"/>
            <a:ext cx="7467600" cy="1905000"/>
          </a:xfrm>
        </p:spPr>
        <p:txBody>
          <a:bodyPr>
            <a:normAutofit lnSpcReduction="10000"/>
          </a:bodyPr>
          <a:lstStyle/>
          <a:p>
            <a:r>
              <a:rPr lang="fr-FR" sz="2000" dirty="0" smtClean="0">
                <a:latin typeface="Tahoma" pitchFamily="34" charset="0"/>
                <a:ea typeface="Tahoma" pitchFamily="34" charset="0"/>
                <a:cs typeface="Tahoma" pitchFamily="34" charset="0"/>
              </a:rPr>
              <a:t>est l'un des monuments les plus célèbres des États-Unis. Cette statue monumentale est située à New York, sur l'île Liberty Island, au sud de </a:t>
            </a:r>
            <a:r>
              <a:rPr lang="fr-FR" sz="2000" dirty="0" smtClean="0">
                <a:latin typeface="Tahoma" pitchFamily="34" charset="0"/>
                <a:ea typeface="Tahoma" pitchFamily="34" charset="0"/>
                <a:cs typeface="Tahoma" pitchFamily="34" charset="0"/>
              </a:rPr>
              <a:t>Manhattan</a:t>
            </a:r>
            <a:r>
              <a:rPr lang="fr-FR" sz="2000" dirty="0" smtClean="0">
                <a:latin typeface="Tahoma" pitchFamily="34" charset="0"/>
                <a:ea typeface="Tahoma" pitchFamily="34" charset="0"/>
                <a:cs typeface="Tahoma" pitchFamily="34" charset="0"/>
              </a:rPr>
              <a:t>.</a:t>
            </a:r>
          </a:p>
          <a:p>
            <a:r>
              <a:rPr lang="fr-FR" sz="2000" dirty="0" smtClean="0">
                <a:latin typeface="Tahoma" pitchFamily="34" charset="0"/>
                <a:ea typeface="Tahoma" pitchFamily="34" charset="0"/>
                <a:cs typeface="Tahoma" pitchFamily="34" charset="0"/>
              </a:rPr>
              <a:t>Elle fut construite en France et offerte par le peuple français, en signe d'amitié entre les deux nations, pour célébrer le centenaire de la Déclaration d'indépendance américaine.</a:t>
            </a:r>
          </a:p>
          <a:p>
            <a:endParaRPr lang="fr-FR"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40544" y="0"/>
            <a:ext cx="8062912" cy="1027113"/>
          </a:xfrm>
        </p:spPr>
        <p:txBody>
          <a:bodyPr>
            <a:normAutofit fontScale="90000"/>
          </a:bodyPr>
          <a:lstStyle/>
          <a:p>
            <a:pPr algn="ctr"/>
            <a:r>
              <a:rPr lang="fr-FR" dirty="0" smtClean="0"/>
              <a:t>Les Banlieues de Los Angeles</a:t>
            </a:r>
            <a:br>
              <a:rPr lang="fr-FR" dirty="0" smtClean="0"/>
            </a:br>
            <a:r>
              <a:rPr lang="fr-FR" sz="2200" dirty="0" smtClean="0"/>
              <a:t>Californie, Etats Unis d’Amériques</a:t>
            </a:r>
            <a:endParaRPr lang="fr-FR" sz="2200" dirty="0"/>
          </a:p>
        </p:txBody>
      </p:sp>
      <p:sp>
        <p:nvSpPr>
          <p:cNvPr id="3" name="Subtitle 2"/>
          <p:cNvSpPr>
            <a:spLocks noGrp="1"/>
          </p:cNvSpPr>
          <p:nvPr>
            <p:ph type="subTitle" idx="1"/>
          </p:nvPr>
        </p:nvSpPr>
        <p:spPr>
          <a:xfrm>
            <a:off x="304800" y="4648200"/>
            <a:ext cx="8062912" cy="1752600"/>
          </a:xfrm>
        </p:spPr>
        <p:txBody>
          <a:bodyPr>
            <a:normAutofit/>
          </a:bodyPr>
          <a:lstStyle/>
          <a:p>
            <a:pPr algn="l"/>
            <a:r>
              <a:rPr lang="fr-FR" sz="2000" b="1" dirty="0" smtClean="0">
                <a:latin typeface="Tahoma" pitchFamily="34" charset="0"/>
                <a:ea typeface="Tahoma" pitchFamily="34" charset="0"/>
                <a:cs typeface="Tahoma" pitchFamily="34" charset="0"/>
              </a:rPr>
              <a:t>L’attraction en Californie est souvent associe a l’industrie du film et glamour.</a:t>
            </a:r>
          </a:p>
          <a:p>
            <a:pPr algn="l"/>
            <a:r>
              <a:rPr lang="fr-FR" sz="2000" b="1" dirty="0" smtClean="0">
                <a:latin typeface="Tahoma" pitchFamily="34" charset="0"/>
                <a:ea typeface="Tahoma" pitchFamily="34" charset="0"/>
                <a:cs typeface="Tahoma" pitchFamily="34" charset="0"/>
              </a:rPr>
              <a:t>La signe du Hollywood, le Hollywood boulevard, le </a:t>
            </a:r>
            <a:r>
              <a:rPr lang="fr-FR" sz="2000" b="1" dirty="0" err="1" smtClean="0">
                <a:latin typeface="Tahoma" pitchFamily="34" charset="0"/>
                <a:ea typeface="Tahoma" pitchFamily="34" charset="0"/>
                <a:cs typeface="Tahoma" pitchFamily="34" charset="0"/>
              </a:rPr>
              <a:t>W</a:t>
            </a:r>
            <a:r>
              <a:rPr lang="fr-FR" sz="2000" b="1" dirty="0" err="1" smtClean="0">
                <a:latin typeface="Tahoma" pitchFamily="34" charset="0"/>
                <a:ea typeface="Tahoma" pitchFamily="34" charset="0"/>
                <a:cs typeface="Tahoma" pitchFamily="34" charset="0"/>
              </a:rPr>
              <a:t>alk</a:t>
            </a:r>
            <a:r>
              <a:rPr lang="fr-FR" sz="2000" b="1" dirty="0" smtClean="0">
                <a:latin typeface="Tahoma" pitchFamily="34" charset="0"/>
                <a:ea typeface="Tahoma" pitchFamily="34" charset="0"/>
                <a:cs typeface="Tahoma" pitchFamily="34" charset="0"/>
              </a:rPr>
              <a:t> of </a:t>
            </a:r>
            <a:r>
              <a:rPr lang="fr-FR" sz="2000" b="1" dirty="0" err="1" smtClean="0">
                <a:latin typeface="Tahoma" pitchFamily="34" charset="0"/>
                <a:ea typeface="Tahoma" pitchFamily="34" charset="0"/>
                <a:cs typeface="Tahoma" pitchFamily="34" charset="0"/>
              </a:rPr>
              <a:t>fame</a:t>
            </a:r>
            <a:r>
              <a:rPr lang="fr-FR" sz="2000" b="1" dirty="0" smtClean="0">
                <a:latin typeface="Tahoma" pitchFamily="34" charset="0"/>
                <a:ea typeface="Tahoma" pitchFamily="34" charset="0"/>
                <a:cs typeface="Tahoma" pitchFamily="34" charset="0"/>
              </a:rPr>
              <a:t> et le théâtre chinois peut compléter 2 jours de visite et si on a de la chance rencontrer deux ou trois stars.</a:t>
            </a:r>
            <a:endParaRPr lang="fr-FR" sz="2000" b="1" dirty="0">
              <a:latin typeface="Tahoma" pitchFamily="34" charset="0"/>
              <a:ea typeface="Tahoma" pitchFamily="34" charset="0"/>
              <a:cs typeface="Tahoma" pitchFamily="34" charset="0"/>
            </a:endParaRPr>
          </a:p>
        </p:txBody>
      </p:sp>
      <p:pic>
        <p:nvPicPr>
          <p:cNvPr id="4" name="Picture 3" descr="944306.jpg"/>
          <p:cNvPicPr>
            <a:picLocks noChangeAspect="1"/>
          </p:cNvPicPr>
          <p:nvPr/>
        </p:nvPicPr>
        <p:blipFill>
          <a:blip r:embed="rId2"/>
          <a:stretch>
            <a:fillRect/>
          </a:stretch>
        </p:blipFill>
        <p:spPr>
          <a:xfrm>
            <a:off x="5943600" y="2683511"/>
            <a:ext cx="2971800" cy="1964690"/>
          </a:xfrm>
          <a:prstGeom prst="rect">
            <a:avLst/>
          </a:prstGeom>
        </p:spPr>
      </p:pic>
      <p:pic>
        <p:nvPicPr>
          <p:cNvPr id="5" name="Picture 4" descr="Hollywood_Hills_Sign_1_.jpg"/>
          <p:cNvPicPr>
            <a:picLocks noChangeAspect="1"/>
          </p:cNvPicPr>
          <p:nvPr/>
        </p:nvPicPr>
        <p:blipFill>
          <a:blip r:embed="rId3"/>
          <a:stretch>
            <a:fillRect/>
          </a:stretch>
        </p:blipFill>
        <p:spPr>
          <a:xfrm>
            <a:off x="5876926" y="1047750"/>
            <a:ext cx="2886074" cy="1517650"/>
          </a:xfrm>
          <a:prstGeom prst="rect">
            <a:avLst/>
          </a:prstGeom>
        </p:spPr>
      </p:pic>
      <p:pic>
        <p:nvPicPr>
          <p:cNvPr id="6" name="Picture 5" descr="graumans_chinese_theatre_-_getty_-_h_-_2016.jpg"/>
          <p:cNvPicPr>
            <a:picLocks noChangeAspect="1"/>
          </p:cNvPicPr>
          <p:nvPr/>
        </p:nvPicPr>
        <p:blipFill>
          <a:blip r:embed="rId4"/>
          <a:stretch>
            <a:fillRect/>
          </a:stretch>
        </p:blipFill>
        <p:spPr>
          <a:xfrm>
            <a:off x="154294" y="1001283"/>
            <a:ext cx="5636906" cy="3494517"/>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voyage-voyage.jpg"/>
          <p:cNvPicPr>
            <a:picLocks noChangeAspect="1"/>
          </p:cNvPicPr>
          <p:nvPr/>
        </p:nvPicPr>
        <p:blipFill>
          <a:blip r:embed="rId2"/>
          <a:stretch>
            <a:fillRect/>
          </a:stretch>
        </p:blipFill>
        <p:spPr>
          <a:xfrm>
            <a:off x="1397000" y="1993900"/>
            <a:ext cx="6350000" cy="4254500"/>
          </a:xfrm>
          <a:prstGeom prst="rect">
            <a:avLst/>
          </a:prstGeom>
        </p:spPr>
      </p:pic>
      <p:sp>
        <p:nvSpPr>
          <p:cNvPr id="6" name="TextBox 5"/>
          <p:cNvSpPr txBox="1"/>
          <p:nvPr/>
        </p:nvSpPr>
        <p:spPr>
          <a:xfrm>
            <a:off x="1295400" y="381000"/>
            <a:ext cx="5943600" cy="1200329"/>
          </a:xfrm>
          <a:prstGeom prst="rect">
            <a:avLst/>
          </a:prstGeom>
          <a:noFill/>
        </p:spPr>
        <p:txBody>
          <a:bodyPr wrap="square" rtlCol="0">
            <a:spAutoFit/>
          </a:bodyPr>
          <a:lstStyle/>
          <a:p>
            <a:pPr algn="ctr"/>
            <a:r>
              <a:rPr lang="fr-FR" sz="3600" dirty="0" smtClean="0">
                <a:latin typeface="Tahoma" pitchFamily="34" charset="0"/>
                <a:ea typeface="Tahoma" pitchFamily="34" charset="0"/>
                <a:cs typeface="Tahoma" pitchFamily="34" charset="0"/>
              </a:rPr>
              <a:t>Le monde est a votre porte. Ouvre!</a:t>
            </a:r>
            <a:endParaRPr lang="fr-FR" sz="3600" dirty="0">
              <a:latin typeface="Tahoma" pitchFamily="34" charset="0"/>
              <a:ea typeface="Tahoma" pitchFamily="34" charset="0"/>
              <a:cs typeface="Tahoma" pitchFamily="3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40544" y="776289"/>
            <a:ext cx="5022056" cy="900112"/>
          </a:xfrm>
        </p:spPr>
        <p:txBody>
          <a:bodyPr>
            <a:normAutofit fontScale="90000"/>
          </a:bodyPr>
          <a:lstStyle/>
          <a:p>
            <a:r>
              <a:rPr lang="fr-FR" dirty="0" smtClean="0"/>
              <a:t>Université de Cambridge </a:t>
            </a:r>
            <a:r>
              <a:rPr lang="fr-FR" sz="2200" dirty="0" smtClean="0"/>
              <a:t>(Cambridge, Angleterre)</a:t>
            </a:r>
            <a:endParaRPr lang="fr-FR" sz="2200" dirty="0"/>
          </a:p>
        </p:txBody>
      </p:sp>
      <p:sp>
        <p:nvSpPr>
          <p:cNvPr id="3" name="Subtitle 2"/>
          <p:cNvSpPr>
            <a:spLocks noGrp="1"/>
          </p:cNvSpPr>
          <p:nvPr>
            <p:ph type="subTitle" idx="1"/>
          </p:nvPr>
        </p:nvSpPr>
        <p:spPr>
          <a:xfrm>
            <a:off x="5569744" y="2590800"/>
            <a:ext cx="3574256" cy="2514600"/>
          </a:xfrm>
        </p:spPr>
        <p:txBody>
          <a:bodyPr>
            <a:normAutofit lnSpcReduction="10000"/>
          </a:bodyPr>
          <a:lstStyle/>
          <a:p>
            <a:pPr algn="l"/>
            <a:r>
              <a:rPr lang="fr-FR" sz="2000" b="1" dirty="0" smtClean="0">
                <a:latin typeface="Tahoma" pitchFamily="34" charset="0"/>
                <a:ea typeface="Tahoma" pitchFamily="34" charset="0"/>
                <a:cs typeface="Tahoma" pitchFamily="34" charset="0"/>
              </a:rPr>
              <a:t>Etant la 5</a:t>
            </a:r>
            <a:r>
              <a:rPr lang="fr-FR" sz="2000" b="1" baseline="30000" dirty="0" smtClean="0">
                <a:solidFill>
                  <a:schemeClr val="tx1"/>
                </a:solidFill>
                <a:latin typeface="Tahoma" pitchFamily="34" charset="0"/>
                <a:ea typeface="Tahoma" pitchFamily="34" charset="0"/>
                <a:cs typeface="Tahoma" pitchFamily="34" charset="0"/>
              </a:rPr>
              <a:t>ème</a:t>
            </a:r>
            <a:r>
              <a:rPr lang="fr-FR" sz="2000" b="1" dirty="0" smtClean="0">
                <a:latin typeface="Tahoma" pitchFamily="34" charset="0"/>
                <a:ea typeface="Tahoma" pitchFamily="34" charset="0"/>
                <a:cs typeface="Tahoma" pitchFamily="34" charset="0"/>
              </a:rPr>
              <a:t> meilleure université du monde, l’université a été fonde en 1209, le mettant dans l’un de université les plus anciens du monde. Aujourd’hui, il a plus de 16,000 étudiants.</a:t>
            </a:r>
            <a:endParaRPr lang="fr-FR" sz="2000" b="1" dirty="0">
              <a:latin typeface="Tahoma" pitchFamily="34" charset="0"/>
              <a:ea typeface="Tahoma" pitchFamily="34" charset="0"/>
              <a:cs typeface="Tahoma" pitchFamily="34" charset="0"/>
            </a:endParaRPr>
          </a:p>
        </p:txBody>
      </p:sp>
      <p:pic>
        <p:nvPicPr>
          <p:cNvPr id="4" name="Picture 3" descr="cambri.png"/>
          <p:cNvPicPr>
            <a:picLocks noChangeAspect="1"/>
          </p:cNvPicPr>
          <p:nvPr/>
        </p:nvPicPr>
        <p:blipFill>
          <a:blip r:embed="rId2"/>
          <a:stretch>
            <a:fillRect/>
          </a:stretch>
        </p:blipFill>
        <p:spPr>
          <a:xfrm>
            <a:off x="0" y="0"/>
            <a:ext cx="2143125" cy="2143125"/>
          </a:xfrm>
          <a:prstGeom prst="rect">
            <a:avLst/>
          </a:prstGeom>
        </p:spPr>
      </p:pic>
      <p:pic>
        <p:nvPicPr>
          <p:cNvPr id="5" name="Picture 4" descr="cambridge-university.jpg"/>
          <p:cNvPicPr>
            <a:picLocks noChangeAspect="1"/>
          </p:cNvPicPr>
          <p:nvPr/>
        </p:nvPicPr>
        <p:blipFill>
          <a:blip r:embed="rId3"/>
          <a:stretch>
            <a:fillRect/>
          </a:stretch>
        </p:blipFill>
        <p:spPr>
          <a:xfrm>
            <a:off x="152400" y="2286000"/>
            <a:ext cx="5334000" cy="4237973"/>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66800" y="0"/>
            <a:ext cx="7605712" cy="1165225"/>
          </a:xfrm>
        </p:spPr>
        <p:txBody>
          <a:bodyPr/>
          <a:lstStyle/>
          <a:p>
            <a:pPr algn="ctr"/>
            <a:r>
              <a:rPr lang="fr-FR" dirty="0" err="1" smtClean="0"/>
              <a:t>Universite</a:t>
            </a:r>
            <a:r>
              <a:rPr lang="fr-FR" dirty="0" smtClean="0"/>
              <a:t> d’Oxford</a:t>
            </a:r>
            <a:br>
              <a:rPr lang="fr-FR" dirty="0" smtClean="0"/>
            </a:br>
            <a:r>
              <a:rPr lang="fr-FR" sz="2000" dirty="0" smtClean="0"/>
              <a:t>(Oxford, Angleterre)</a:t>
            </a:r>
            <a:endParaRPr lang="fr-FR" sz="2000" dirty="0"/>
          </a:p>
        </p:txBody>
      </p:sp>
      <p:sp>
        <p:nvSpPr>
          <p:cNvPr id="3" name="Subtitle 2"/>
          <p:cNvSpPr>
            <a:spLocks noGrp="1"/>
          </p:cNvSpPr>
          <p:nvPr>
            <p:ph type="subTitle" idx="1"/>
          </p:nvPr>
        </p:nvSpPr>
        <p:spPr>
          <a:xfrm>
            <a:off x="304800" y="4876800"/>
            <a:ext cx="8153400" cy="1676400"/>
          </a:xfrm>
        </p:spPr>
        <p:txBody>
          <a:bodyPr>
            <a:noAutofit/>
          </a:bodyPr>
          <a:lstStyle/>
          <a:p>
            <a:pPr algn="l"/>
            <a:r>
              <a:rPr lang="fr-FR" sz="2000" b="1" dirty="0" smtClean="0">
                <a:solidFill>
                  <a:schemeClr val="tx1"/>
                </a:solidFill>
                <a:latin typeface="Tahoma" pitchFamily="34" charset="0"/>
                <a:ea typeface="Tahoma" pitchFamily="34" charset="0"/>
                <a:cs typeface="Tahoma" pitchFamily="34" charset="0"/>
              </a:rPr>
              <a:t>Le plus ancien université dans le monde Anglo-Saxon, l’ université d’Oxford a produit beaucoup d’anciens élèves a succès, comptant 30 Leaders international, 27 Premier Ministres, 50 gagnants de prix Nobel, ainsi que d’autres personnages reconnues comme Stephen </a:t>
            </a:r>
            <a:r>
              <a:rPr lang="fr-FR" sz="2000" b="1" dirty="0" err="1" smtClean="0">
                <a:solidFill>
                  <a:schemeClr val="tx1"/>
                </a:solidFill>
                <a:latin typeface="Tahoma" pitchFamily="34" charset="0"/>
                <a:ea typeface="Tahoma" pitchFamily="34" charset="0"/>
                <a:cs typeface="Tahoma" pitchFamily="34" charset="0"/>
              </a:rPr>
              <a:t>Hawking</a:t>
            </a:r>
            <a:endParaRPr lang="fr-FR" sz="2000" b="1" dirty="0">
              <a:solidFill>
                <a:schemeClr val="tx1"/>
              </a:solidFill>
              <a:latin typeface="Tahoma" pitchFamily="34" charset="0"/>
              <a:ea typeface="Tahoma" pitchFamily="34" charset="0"/>
              <a:cs typeface="Tahoma" pitchFamily="34" charset="0"/>
            </a:endParaRPr>
          </a:p>
        </p:txBody>
      </p:sp>
      <p:pic>
        <p:nvPicPr>
          <p:cNvPr id="4" name="Picture 3" descr="oxy.png"/>
          <p:cNvPicPr>
            <a:picLocks noChangeAspect="1"/>
          </p:cNvPicPr>
          <p:nvPr/>
        </p:nvPicPr>
        <p:blipFill>
          <a:blip r:embed="rId2"/>
          <a:stretch>
            <a:fillRect/>
          </a:stretch>
        </p:blipFill>
        <p:spPr>
          <a:xfrm>
            <a:off x="0" y="0"/>
            <a:ext cx="2133600" cy="2133600"/>
          </a:xfrm>
          <a:prstGeom prst="rect">
            <a:avLst/>
          </a:prstGeom>
        </p:spPr>
      </p:pic>
      <p:pic>
        <p:nvPicPr>
          <p:cNvPr id="5" name="Picture 4" descr="no-need-for-diversity-laws-says-oxford-university.jpg"/>
          <p:cNvPicPr>
            <a:picLocks noChangeAspect="1"/>
          </p:cNvPicPr>
          <p:nvPr/>
        </p:nvPicPr>
        <p:blipFill>
          <a:blip r:embed="rId3" cstate="print"/>
          <a:stretch>
            <a:fillRect/>
          </a:stretch>
        </p:blipFill>
        <p:spPr>
          <a:xfrm>
            <a:off x="2286000" y="1295400"/>
            <a:ext cx="6662855" cy="335280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66800" y="0"/>
            <a:ext cx="7772400" cy="1600200"/>
          </a:xfrm>
        </p:spPr>
        <p:txBody>
          <a:bodyPr>
            <a:normAutofit fontScale="90000"/>
          </a:bodyPr>
          <a:lstStyle/>
          <a:p>
            <a:pPr algn="ctr"/>
            <a:r>
              <a:rPr lang="fr-FR" dirty="0" err="1" smtClean="0"/>
              <a:t>Universite</a:t>
            </a:r>
            <a:r>
              <a:rPr lang="fr-FR" dirty="0" smtClean="0"/>
              <a:t> </a:t>
            </a:r>
            <a:r>
              <a:rPr lang="fr-FR" dirty="0" err="1" smtClean="0"/>
              <a:t>College</a:t>
            </a:r>
            <a:r>
              <a:rPr lang="fr-FR" dirty="0" smtClean="0"/>
              <a:t> de Londres</a:t>
            </a:r>
            <a:br>
              <a:rPr lang="fr-FR" dirty="0" smtClean="0"/>
            </a:br>
            <a:r>
              <a:rPr lang="fr-FR" sz="2200" dirty="0" smtClean="0"/>
              <a:t>(Londres, Angleterre)</a:t>
            </a:r>
            <a:endParaRPr lang="fr-FR" sz="2200" dirty="0"/>
          </a:p>
        </p:txBody>
      </p:sp>
      <p:sp>
        <p:nvSpPr>
          <p:cNvPr id="3" name="Subtitle 2"/>
          <p:cNvSpPr>
            <a:spLocks noGrp="1"/>
          </p:cNvSpPr>
          <p:nvPr>
            <p:ph type="subTitle" idx="1"/>
          </p:nvPr>
        </p:nvSpPr>
        <p:spPr>
          <a:xfrm>
            <a:off x="228600" y="2362200"/>
            <a:ext cx="3581400" cy="4495800"/>
          </a:xfrm>
        </p:spPr>
        <p:txBody>
          <a:bodyPr>
            <a:noAutofit/>
          </a:bodyPr>
          <a:lstStyle/>
          <a:p>
            <a:pPr algn="just"/>
            <a:r>
              <a:rPr lang="fr-FR" sz="2000" b="1" dirty="0" smtClean="0">
                <a:latin typeface="Tahoma" pitchFamily="34" charset="0"/>
                <a:ea typeface="Tahoma" pitchFamily="34" charset="0"/>
                <a:cs typeface="Tahoma" pitchFamily="34" charset="0"/>
              </a:rPr>
              <a:t>Dans 3 ans de suite, UCL est le premier université de Londres. Grace a sa diversité de nationalité dans ces campus, il se prénomme </a:t>
            </a:r>
            <a:r>
              <a:rPr lang="fr-FR" sz="2000" b="1" i="1" dirty="0" smtClean="0">
                <a:latin typeface="Tahoma" pitchFamily="34" charset="0"/>
                <a:ea typeface="Tahoma" pitchFamily="34" charset="0"/>
                <a:cs typeface="Tahoma" pitchFamily="34" charset="0"/>
              </a:rPr>
              <a:t>&lt;L’</a:t>
            </a:r>
            <a:r>
              <a:rPr lang="fr-FR" sz="2000" b="1" i="1" dirty="0" err="1" smtClean="0">
                <a:latin typeface="Tahoma" pitchFamily="34" charset="0"/>
                <a:ea typeface="Tahoma" pitchFamily="34" charset="0"/>
                <a:cs typeface="Tahoma" pitchFamily="34" charset="0"/>
              </a:rPr>
              <a:t>universite</a:t>
            </a:r>
            <a:r>
              <a:rPr lang="fr-FR" sz="2000" b="1" i="1" dirty="0" smtClean="0">
                <a:latin typeface="Tahoma" pitchFamily="34" charset="0"/>
                <a:ea typeface="Tahoma" pitchFamily="34" charset="0"/>
                <a:cs typeface="Tahoma" pitchFamily="34" charset="0"/>
              </a:rPr>
              <a:t> Global&gt; </a:t>
            </a:r>
            <a:r>
              <a:rPr lang="fr-FR" sz="2000" b="1" dirty="0" smtClean="0">
                <a:latin typeface="Tahoma" pitchFamily="34" charset="0"/>
                <a:ea typeface="Tahoma" pitchFamily="34" charset="0"/>
                <a:cs typeface="Tahoma" pitchFamily="34" charset="0"/>
              </a:rPr>
              <a:t>avec plus de 15500 de ces 38900 étudiants venants de l’extérieur des Royaume-Unis.</a:t>
            </a:r>
            <a:endParaRPr lang="fr-FR" sz="2000" b="1" dirty="0">
              <a:latin typeface="Tahoma" pitchFamily="34" charset="0"/>
              <a:ea typeface="Tahoma" pitchFamily="34" charset="0"/>
              <a:cs typeface="Tahoma" pitchFamily="34" charset="0"/>
            </a:endParaRPr>
          </a:p>
        </p:txBody>
      </p:sp>
      <p:pic>
        <p:nvPicPr>
          <p:cNvPr id="4" name="Picture 3" descr="ucl.png"/>
          <p:cNvPicPr>
            <a:picLocks noChangeAspect="1"/>
          </p:cNvPicPr>
          <p:nvPr/>
        </p:nvPicPr>
        <p:blipFill>
          <a:blip r:embed="rId2"/>
          <a:stretch>
            <a:fillRect/>
          </a:stretch>
        </p:blipFill>
        <p:spPr>
          <a:xfrm>
            <a:off x="0" y="0"/>
            <a:ext cx="1981200" cy="1981200"/>
          </a:xfrm>
          <a:prstGeom prst="rect">
            <a:avLst/>
          </a:prstGeom>
        </p:spPr>
      </p:pic>
      <p:pic>
        <p:nvPicPr>
          <p:cNvPr id="5" name="Picture 4" descr="Resiland_Blog2_UCL-london.jpg"/>
          <p:cNvPicPr>
            <a:picLocks noChangeAspect="1"/>
          </p:cNvPicPr>
          <p:nvPr/>
        </p:nvPicPr>
        <p:blipFill>
          <a:blip r:embed="rId3"/>
          <a:stretch>
            <a:fillRect/>
          </a:stretch>
        </p:blipFill>
        <p:spPr>
          <a:xfrm>
            <a:off x="3810000" y="1600200"/>
            <a:ext cx="5181600" cy="3716528"/>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228600" y="3886200"/>
            <a:ext cx="3886200" cy="2286000"/>
          </a:xfrm>
        </p:spPr>
        <p:txBody>
          <a:bodyPr/>
          <a:lstStyle/>
          <a:p>
            <a:r>
              <a:rPr lang="fr-FR" b="1" dirty="0" smtClean="0"/>
              <a:t>L’aventure d’une nouvelle culture et méthode de travail dans votre secteur d’intérêt est le choix idéal pour commencer votre carrière professionnelle</a:t>
            </a:r>
          </a:p>
          <a:p>
            <a:endParaRPr lang="fr-FR" dirty="0"/>
          </a:p>
        </p:txBody>
      </p:sp>
      <p:pic>
        <p:nvPicPr>
          <p:cNvPr id="4" name="Picture 3" descr="cowork-space.jpg"/>
          <p:cNvPicPr>
            <a:picLocks noChangeAspect="1"/>
          </p:cNvPicPr>
          <p:nvPr/>
        </p:nvPicPr>
        <p:blipFill>
          <a:blip r:embed="rId2"/>
          <a:stretch>
            <a:fillRect/>
          </a:stretch>
        </p:blipFill>
        <p:spPr>
          <a:xfrm>
            <a:off x="0" y="0"/>
            <a:ext cx="4724400" cy="3147498"/>
          </a:xfrm>
          <a:prstGeom prst="rect">
            <a:avLst/>
          </a:prstGeom>
        </p:spPr>
      </p:pic>
      <p:pic>
        <p:nvPicPr>
          <p:cNvPr id="5" name="Picture 4" descr="front2610goldmansach1.jpg"/>
          <p:cNvPicPr>
            <a:picLocks noChangeAspect="1"/>
          </p:cNvPicPr>
          <p:nvPr/>
        </p:nvPicPr>
        <p:blipFill>
          <a:blip r:embed="rId3"/>
          <a:stretch>
            <a:fillRect/>
          </a:stretch>
        </p:blipFill>
        <p:spPr>
          <a:xfrm>
            <a:off x="4343400" y="3505200"/>
            <a:ext cx="4575690" cy="3048000"/>
          </a:xfrm>
          <a:prstGeom prst="rect">
            <a:avLst/>
          </a:prstGeom>
        </p:spPr>
      </p:pic>
      <p:sp>
        <p:nvSpPr>
          <p:cNvPr id="6" name="TextBox 5"/>
          <p:cNvSpPr txBox="1"/>
          <p:nvPr/>
        </p:nvSpPr>
        <p:spPr>
          <a:xfrm>
            <a:off x="4953000" y="1295400"/>
            <a:ext cx="3276600" cy="1200329"/>
          </a:xfrm>
          <a:prstGeom prst="rect">
            <a:avLst/>
          </a:prstGeom>
          <a:noFill/>
        </p:spPr>
        <p:txBody>
          <a:bodyPr wrap="square" rtlCol="0">
            <a:spAutoFit/>
          </a:bodyPr>
          <a:lstStyle/>
          <a:p>
            <a:r>
              <a:rPr lang="fr-FR" b="1" dirty="0" smtClean="0"/>
              <a:t>Avec la maitrise de la langue anglaise, une immersion ou stage efficace est à votre porte</a:t>
            </a:r>
            <a:endParaRPr lang="fr-FR"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819400" y="228600"/>
            <a:ext cx="5784056" cy="2017713"/>
          </a:xfrm>
        </p:spPr>
        <p:txBody>
          <a:bodyPr>
            <a:normAutofit fontScale="90000"/>
          </a:bodyPr>
          <a:lstStyle/>
          <a:p>
            <a:pPr algn="ctr"/>
            <a:r>
              <a:rPr lang="fr-FR" dirty="0" smtClean="0"/>
              <a:t>Hongkong and Shanghai </a:t>
            </a:r>
            <a:r>
              <a:rPr lang="fr-FR" dirty="0" err="1" smtClean="0"/>
              <a:t>Banking</a:t>
            </a:r>
            <a:r>
              <a:rPr lang="fr-FR" dirty="0" smtClean="0"/>
              <a:t> Corporation</a:t>
            </a:r>
            <a:br>
              <a:rPr lang="fr-FR" dirty="0" smtClean="0"/>
            </a:br>
            <a:r>
              <a:rPr lang="fr-FR" sz="2200" dirty="0" smtClean="0"/>
              <a:t>(</a:t>
            </a:r>
            <a:r>
              <a:rPr lang="fr-FR" sz="2200" dirty="0" err="1" smtClean="0"/>
              <a:t>Canary</a:t>
            </a:r>
            <a:r>
              <a:rPr lang="fr-FR" sz="2200" dirty="0" smtClean="0"/>
              <a:t> </a:t>
            </a:r>
            <a:r>
              <a:rPr lang="fr-FR" sz="2200" dirty="0" err="1" smtClean="0"/>
              <a:t>Warf</a:t>
            </a:r>
            <a:r>
              <a:rPr lang="fr-FR" sz="2200" dirty="0" smtClean="0"/>
              <a:t>, Londres, Angleterre)</a:t>
            </a:r>
            <a:endParaRPr lang="fr-FR" sz="2200" dirty="0"/>
          </a:p>
        </p:txBody>
      </p:sp>
      <p:sp>
        <p:nvSpPr>
          <p:cNvPr id="3" name="Subtitle 2"/>
          <p:cNvSpPr>
            <a:spLocks noGrp="1"/>
          </p:cNvSpPr>
          <p:nvPr>
            <p:ph type="subTitle" idx="1"/>
          </p:nvPr>
        </p:nvSpPr>
        <p:spPr>
          <a:xfrm>
            <a:off x="6019800" y="2819400"/>
            <a:ext cx="2812256" cy="3657600"/>
          </a:xfrm>
        </p:spPr>
        <p:txBody>
          <a:bodyPr>
            <a:normAutofit/>
          </a:bodyPr>
          <a:lstStyle/>
          <a:p>
            <a:pPr algn="just"/>
            <a:r>
              <a:rPr lang="fr-FR" sz="2000" b="1" dirty="0" smtClean="0">
                <a:latin typeface="Tahoma" pitchFamily="34" charset="0"/>
                <a:ea typeface="Tahoma" pitchFamily="34" charset="0"/>
                <a:cs typeface="Tahoma" pitchFamily="34" charset="0"/>
              </a:rPr>
              <a:t>Avec leurs branches dans plusieurs pays du monde, l’entreprise emploie plus de 260000 employées et sa valeur en 2015 était de 531billions de dollars</a:t>
            </a:r>
            <a:endParaRPr lang="fr-FR" sz="2000" b="1" dirty="0">
              <a:latin typeface="Tahoma" pitchFamily="34" charset="0"/>
              <a:ea typeface="Tahoma" pitchFamily="34" charset="0"/>
              <a:cs typeface="Tahoma" pitchFamily="34" charset="0"/>
            </a:endParaRPr>
          </a:p>
        </p:txBody>
      </p:sp>
      <p:pic>
        <p:nvPicPr>
          <p:cNvPr id="4" name="Picture 3" descr="hsbc.png"/>
          <p:cNvPicPr>
            <a:picLocks noChangeAspect="1"/>
          </p:cNvPicPr>
          <p:nvPr/>
        </p:nvPicPr>
        <p:blipFill>
          <a:blip r:embed="rId2"/>
          <a:stretch>
            <a:fillRect/>
          </a:stretch>
        </p:blipFill>
        <p:spPr>
          <a:xfrm>
            <a:off x="0" y="0"/>
            <a:ext cx="2619375" cy="1743075"/>
          </a:xfrm>
          <a:prstGeom prst="rect">
            <a:avLst/>
          </a:prstGeom>
        </p:spPr>
      </p:pic>
      <p:pic>
        <p:nvPicPr>
          <p:cNvPr id="5" name="Picture 4" descr="hsbc1.jpg"/>
          <p:cNvPicPr>
            <a:picLocks noChangeAspect="1"/>
          </p:cNvPicPr>
          <p:nvPr/>
        </p:nvPicPr>
        <p:blipFill>
          <a:blip r:embed="rId3"/>
          <a:stretch>
            <a:fillRect/>
          </a:stretch>
        </p:blipFill>
        <p:spPr>
          <a:xfrm>
            <a:off x="152400" y="2667000"/>
            <a:ext cx="5638800" cy="388620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676400" y="0"/>
            <a:ext cx="7003256" cy="1255713"/>
          </a:xfrm>
        </p:spPr>
        <p:txBody>
          <a:bodyPr/>
          <a:lstStyle/>
          <a:p>
            <a:pPr algn="ctr"/>
            <a:r>
              <a:rPr lang="fr-FR" dirty="0" smtClean="0"/>
              <a:t>Unilever</a:t>
            </a:r>
            <a:br>
              <a:rPr lang="fr-FR" dirty="0" smtClean="0"/>
            </a:br>
            <a:r>
              <a:rPr lang="fr-FR" sz="2000" dirty="0" smtClean="0"/>
              <a:t>(Londres, Angleterre)</a:t>
            </a:r>
            <a:endParaRPr lang="fr-FR" sz="2000" dirty="0"/>
          </a:p>
        </p:txBody>
      </p:sp>
      <p:sp>
        <p:nvSpPr>
          <p:cNvPr id="3" name="Subtitle 2"/>
          <p:cNvSpPr>
            <a:spLocks noGrp="1"/>
          </p:cNvSpPr>
          <p:nvPr>
            <p:ph type="subTitle" idx="1"/>
          </p:nvPr>
        </p:nvSpPr>
        <p:spPr>
          <a:xfrm>
            <a:off x="228600" y="2133600"/>
            <a:ext cx="3574256" cy="4379120"/>
          </a:xfrm>
        </p:spPr>
        <p:txBody>
          <a:bodyPr>
            <a:noAutofit/>
          </a:bodyPr>
          <a:lstStyle/>
          <a:p>
            <a:pPr algn="just"/>
            <a:r>
              <a:rPr lang="fr-FR" sz="2000" b="1" dirty="0" smtClean="0">
                <a:latin typeface="Tahoma" pitchFamily="34" charset="0"/>
                <a:ea typeface="Tahoma" pitchFamily="34" charset="0"/>
                <a:cs typeface="Tahoma" pitchFamily="34" charset="0"/>
              </a:rPr>
              <a:t>L’entreprise a été fondée en 1930 après une immersion entre le beurre allemand et la margarine avec un producteur de savon anglais. Producteur de Axe, Lipton, </a:t>
            </a:r>
            <a:r>
              <a:rPr lang="fr-FR" sz="2000" b="1" dirty="0" err="1" smtClean="0">
                <a:latin typeface="Tahoma" pitchFamily="34" charset="0"/>
                <a:ea typeface="Tahoma" pitchFamily="34" charset="0"/>
                <a:cs typeface="Tahoma" pitchFamily="34" charset="0"/>
              </a:rPr>
              <a:t>Rexona</a:t>
            </a:r>
            <a:r>
              <a:rPr lang="fr-FR" sz="2000" b="1" dirty="0" smtClean="0">
                <a:latin typeface="Tahoma" pitchFamily="34" charset="0"/>
                <a:ea typeface="Tahoma" pitchFamily="34" charset="0"/>
                <a:cs typeface="Tahoma" pitchFamily="34" charset="0"/>
              </a:rPr>
              <a:t>, Dove, Knorr, L’entreprise a en total 400 marques de produits aujourd’hui. Avec 170000 employées dans le monde entier, l’entreprise a eu un profit de 5.5 billion de dollars en 2015.</a:t>
            </a:r>
            <a:endParaRPr lang="fr-FR" sz="2000" b="1" dirty="0">
              <a:latin typeface="Tahoma" pitchFamily="34" charset="0"/>
              <a:ea typeface="Tahoma" pitchFamily="34" charset="0"/>
              <a:cs typeface="Tahoma" pitchFamily="34" charset="0"/>
            </a:endParaRPr>
          </a:p>
        </p:txBody>
      </p:sp>
      <p:pic>
        <p:nvPicPr>
          <p:cNvPr id="4" name="Picture 3" descr="unil.jpg"/>
          <p:cNvPicPr>
            <a:picLocks noChangeAspect="1"/>
          </p:cNvPicPr>
          <p:nvPr/>
        </p:nvPicPr>
        <p:blipFill>
          <a:blip r:embed="rId2"/>
          <a:stretch>
            <a:fillRect/>
          </a:stretch>
        </p:blipFill>
        <p:spPr>
          <a:xfrm>
            <a:off x="0" y="0"/>
            <a:ext cx="2466975" cy="1857375"/>
          </a:xfrm>
          <a:prstGeom prst="rect">
            <a:avLst/>
          </a:prstGeom>
        </p:spPr>
      </p:pic>
      <p:pic>
        <p:nvPicPr>
          <p:cNvPr id="5" name="Picture 4" descr="b_730_3b77e203-09ec-4229-8013-469f5bd2c7f3.jpg"/>
          <p:cNvPicPr>
            <a:picLocks noChangeAspect="1"/>
          </p:cNvPicPr>
          <p:nvPr/>
        </p:nvPicPr>
        <p:blipFill>
          <a:blip r:embed="rId3"/>
          <a:stretch>
            <a:fillRect/>
          </a:stretch>
        </p:blipFill>
        <p:spPr>
          <a:xfrm>
            <a:off x="3962400" y="1905000"/>
            <a:ext cx="4891700" cy="3167062"/>
          </a:xfrm>
          <a:prstGeom prst="rect">
            <a:avLst/>
          </a:prstGeom>
        </p:spPr>
      </p:pic>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Verve">
  <a:themeElements>
    <a:clrScheme name="Verve">
      <a:dk1>
        <a:sysClr val="windowText" lastClr="000000"/>
      </a:dk1>
      <a:lt1>
        <a:sysClr val="window" lastClr="FFFFFF"/>
      </a:lt1>
      <a:dk2>
        <a:srgbClr val="666666"/>
      </a:dk2>
      <a:lt2>
        <a:srgbClr val="D2D2D2"/>
      </a:lt2>
      <a:accent1>
        <a:srgbClr val="FF388C"/>
      </a:accent1>
      <a:accent2>
        <a:srgbClr val="E40059"/>
      </a:accent2>
      <a:accent3>
        <a:srgbClr val="9C007F"/>
      </a:accent3>
      <a:accent4>
        <a:srgbClr val="68007F"/>
      </a:accent4>
      <a:accent5>
        <a:srgbClr val="005BD3"/>
      </a:accent5>
      <a:accent6>
        <a:srgbClr val="00349E"/>
      </a:accent6>
      <a:hlink>
        <a:srgbClr val="17BBFD"/>
      </a:hlink>
      <a:folHlink>
        <a:srgbClr val="FF79C2"/>
      </a:folHlink>
    </a:clrScheme>
    <a:fontScheme name="Verve">
      <a:majorFont>
        <a:latin typeface="Century Gothic"/>
        <a:ea typeface=""/>
        <a:cs typeface=""/>
        <a:font script="Jpan" typeface="HGｺﾞｼｯｸM"/>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minorFont>
    </a:fontScheme>
    <a:fmtScheme name="Verve">
      <a:fillStyleLst>
        <a:solidFill>
          <a:schemeClr val="phClr"/>
        </a:solidFill>
        <a:gradFill rotWithShape="1">
          <a:gsLst>
            <a:gs pos="0">
              <a:schemeClr val="phClr">
                <a:tint val="10000"/>
                <a:satMod val="300000"/>
              </a:schemeClr>
            </a:gs>
            <a:gs pos="34000">
              <a:schemeClr val="phClr">
                <a:tint val="13500"/>
                <a:satMod val="250000"/>
              </a:schemeClr>
            </a:gs>
            <a:gs pos="100000">
              <a:schemeClr val="phClr">
                <a:tint val="60000"/>
                <a:satMod val="200000"/>
              </a:schemeClr>
            </a:gs>
          </a:gsLst>
          <a:path path="circle">
            <a:fillToRect l="50000" t="155000" r="50000" b="-55000"/>
          </a:path>
        </a:gradFill>
        <a:gradFill rotWithShape="1">
          <a:gsLst>
            <a:gs pos="0">
              <a:schemeClr val="phClr">
                <a:tint val="60000"/>
                <a:satMod val="160000"/>
              </a:schemeClr>
            </a:gs>
            <a:gs pos="46000">
              <a:schemeClr val="phClr">
                <a:tint val="86000"/>
                <a:satMod val="160000"/>
              </a:schemeClr>
            </a:gs>
            <a:gs pos="100000">
              <a:schemeClr val="phClr">
                <a:shade val="40000"/>
                <a:satMod val="160000"/>
              </a:schemeClr>
            </a:gs>
          </a:gsLst>
          <a:path path="circle">
            <a:fillToRect l="50000" t="155000" r="50000" b="-55000"/>
          </a:path>
        </a:gradFill>
      </a:fillStyleLst>
      <a:lnStyleLst>
        <a:ln w="9525" cap="flat" cmpd="sng" algn="ctr">
          <a:solidFill>
            <a:schemeClr val="phClr">
              <a:satMod val="120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63500" dist="25400" dir="14700000" algn="t" rotWithShape="0">
              <a:srgbClr val="000000">
                <a:alpha val="50000"/>
              </a:srgbClr>
            </a:outerShdw>
          </a:effectLst>
        </a:effectStyle>
        <a:effectStyle>
          <a:effectLst>
            <a:outerShdw blurRad="50800" dist="38100" dir="14700000" algn="t" rotWithShape="0">
              <a:srgbClr val="000000">
                <a:alpha val="60000"/>
              </a:srgbClr>
            </a:outerShdw>
          </a:effectLst>
        </a:effectStyle>
        <a:effectStyle>
          <a:effectLst>
            <a:outerShdw blurRad="50800" dist="38100" dir="14700000" algn="t" rotWithShape="0">
              <a:srgbClr val="000000">
                <a:alpha val="60000"/>
              </a:srgbClr>
            </a:outerShdw>
          </a:effectLst>
          <a:scene3d>
            <a:camera prst="orthographicFront" fov="0">
              <a:rot lat="0" lon="0" rev="0"/>
            </a:camera>
            <a:lightRig rig="contrasting" dir="t">
              <a:rot lat="0" lon="0" rev="3600000"/>
            </a:lightRig>
          </a:scene3d>
          <a:sp3d prstMaterial="plastic">
            <a:bevelT w="127000" h="38200" prst="relaxedInset"/>
            <a:contourClr>
              <a:schemeClr val="phClr"/>
            </a:contourClr>
          </a:sp3d>
        </a:effectStyle>
      </a:effectStyleLst>
      <a:bgFillStyleLst>
        <a:solidFill>
          <a:schemeClr val="phClr"/>
        </a:solidFill>
        <a:gradFill rotWithShape="1">
          <a:gsLst>
            <a:gs pos="0">
              <a:schemeClr val="phClr">
                <a:shade val="48000"/>
                <a:satMod val="230000"/>
              </a:schemeClr>
            </a:gs>
            <a:gs pos="60000">
              <a:schemeClr val="phClr">
                <a:shade val="92000"/>
                <a:satMod val="230000"/>
              </a:schemeClr>
            </a:gs>
            <a:gs pos="100000">
              <a:schemeClr val="phClr">
                <a:tint val="85000"/>
                <a:satMod val="400000"/>
              </a:schemeClr>
            </a:gs>
          </a:gsLst>
          <a:lin ang="5400000" scaled="0"/>
        </a:gradFill>
        <a:blipFill>
          <a:blip xmlns:r="http://schemas.openxmlformats.org/officeDocument/2006/relationships" r:embed="rId1">
            <a:duotone>
              <a:schemeClr val="phClr">
                <a:shade val="1200"/>
                <a:satMod val="150000"/>
              </a:schemeClr>
              <a:schemeClr val="phClr">
                <a:tint val="90000"/>
                <a:satMod val="150000"/>
              </a:schemeClr>
            </a:duotone>
          </a:blip>
          <a:tile tx="0" ty="0" sx="70000" sy="7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Verve</Template>
  <TotalTime>1879</TotalTime>
  <Words>991</Words>
  <Application>Microsoft Office PowerPoint</Application>
  <PresentationFormat>On-screen Show (4:3)</PresentationFormat>
  <Paragraphs>95</Paragraphs>
  <Slides>36</Slides>
  <Notes>1</Notes>
  <HiddenSlides>0</HiddenSlides>
  <MMClips>0</MMClips>
  <ScaleCrop>false</ScaleCrop>
  <HeadingPairs>
    <vt:vector size="4" baseType="variant">
      <vt:variant>
        <vt:lpstr>Theme</vt:lpstr>
      </vt:variant>
      <vt:variant>
        <vt:i4>1</vt:i4>
      </vt:variant>
      <vt:variant>
        <vt:lpstr>Slide Titles</vt:lpstr>
      </vt:variant>
      <vt:variant>
        <vt:i4>36</vt:i4>
      </vt:variant>
    </vt:vector>
  </HeadingPairs>
  <TitlesOfParts>
    <vt:vector size="37" baseType="lpstr">
      <vt:lpstr>Verve</vt:lpstr>
      <vt:lpstr> International Premium Accompagnement </vt:lpstr>
      <vt:lpstr>Slide 2</vt:lpstr>
      <vt:lpstr>Londres (Connection: Sylvestre Finold &lt;Directeur artistiques de Toni and Guy&gt;)</vt:lpstr>
      <vt:lpstr>Université de Cambridge (Cambridge, Angleterre)</vt:lpstr>
      <vt:lpstr>Universite d’Oxford (Oxford, Angleterre)</vt:lpstr>
      <vt:lpstr>Universite College de Londres (Londres, Angleterre)</vt:lpstr>
      <vt:lpstr>Slide 7</vt:lpstr>
      <vt:lpstr>Hongkong and Shanghai Banking Corporation (Canary Warf, Londres, Angleterre)</vt:lpstr>
      <vt:lpstr>Unilever (Londres, Angleterre)</vt:lpstr>
      <vt:lpstr>British Telecomunication Group  (London, Angleterre)</vt:lpstr>
      <vt:lpstr>Slide 11</vt:lpstr>
      <vt:lpstr>Warner Bros. Studio   Londres, Angleterre </vt:lpstr>
      <vt:lpstr>Le Palais de Buckingham Londres, Angleterre</vt:lpstr>
      <vt:lpstr>Le London Eye Londres, Angleterre</vt:lpstr>
      <vt:lpstr>Afrique du Sud</vt:lpstr>
      <vt:lpstr>Université du Cap Le Cap, Afrique du Sud</vt:lpstr>
      <vt:lpstr>Université de Witwatersrand Johannesburg, Afrique du Sud</vt:lpstr>
      <vt:lpstr>Université Rhodes Grahamstown, Afrique du Sud</vt:lpstr>
      <vt:lpstr>Sasol Limited Johannesburg, Afrique du Sud</vt:lpstr>
      <vt:lpstr>Shoprite Group Le cap, Afrique du Sud</vt:lpstr>
      <vt:lpstr>MTN Group Johannesburg, Afrique du Sud</vt:lpstr>
      <vt:lpstr>Montagne de la Table Cap-occidental, Afrique du Sud</vt:lpstr>
      <vt:lpstr>Robben Island Afrique du Sud</vt:lpstr>
      <vt:lpstr>Park National Kruger Limpopo et Mpumalanga, Afrique du Sud</vt:lpstr>
      <vt:lpstr>Les Etas Unis d’Amérique &lt;Connections: Alan Robert, Yvonne Marie Sain, Dana Fotea&gt;</vt:lpstr>
      <vt:lpstr>Slide 26</vt:lpstr>
      <vt:lpstr>Université de Californie, Los Angeles Californie, Etats-Unis d’ Amérique</vt:lpstr>
      <vt:lpstr>Université de New York New York, Etats unis d’ Amérique</vt:lpstr>
      <vt:lpstr>Université Columbia New York, Etats Unis d’Amérique</vt:lpstr>
      <vt:lpstr>IBM New York, Etats Unis d’ Amérique</vt:lpstr>
      <vt:lpstr>Marvel Comics New York, Etats Unis d’  Amérique</vt:lpstr>
      <vt:lpstr>20th Century Fox  Californie, Etats Unis d’Amérique</vt:lpstr>
      <vt:lpstr>Slide 33</vt:lpstr>
      <vt:lpstr>Statue de Liberté   new york, Etats Unis</vt:lpstr>
      <vt:lpstr>Les Banlieues de Los Angeles Californie, Etats Unis d’Amériques</vt:lpstr>
      <vt:lpstr>Slide 36</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International Premium Accompagnement </dc:title>
  <dc:creator>Shakillah</dc:creator>
  <cp:lastModifiedBy>Shakillah</cp:lastModifiedBy>
  <cp:revision>110</cp:revision>
  <dcterms:created xsi:type="dcterms:W3CDTF">2017-10-01T12:30:45Z</dcterms:created>
  <dcterms:modified xsi:type="dcterms:W3CDTF">2017-10-03T05:50:54Z</dcterms:modified>
</cp:coreProperties>
</file>